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3" r:id="rId2"/>
    <p:sldId id="374" r:id="rId3"/>
    <p:sldId id="334" r:id="rId4"/>
    <p:sldId id="335" r:id="rId5"/>
    <p:sldId id="336" r:id="rId6"/>
    <p:sldId id="337" r:id="rId7"/>
    <p:sldId id="339" r:id="rId8"/>
    <p:sldId id="340" r:id="rId9"/>
    <p:sldId id="341" r:id="rId10"/>
    <p:sldId id="342" r:id="rId11"/>
    <p:sldId id="373" r:id="rId12"/>
    <p:sldId id="343" r:id="rId13"/>
    <p:sldId id="344" r:id="rId14"/>
    <p:sldId id="345" r:id="rId15"/>
    <p:sldId id="346" r:id="rId16"/>
    <p:sldId id="375" r:id="rId17"/>
    <p:sldId id="347" r:id="rId18"/>
    <p:sldId id="348" r:id="rId19"/>
    <p:sldId id="349" r:id="rId20"/>
    <p:sldId id="350" r:id="rId21"/>
    <p:sldId id="351" r:id="rId22"/>
    <p:sldId id="352" r:id="rId23"/>
    <p:sldId id="353" r:id="rId24"/>
    <p:sldId id="289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297" r:id="rId56"/>
    <p:sldId id="298" r:id="rId57"/>
    <p:sldId id="299" r:id="rId58"/>
    <p:sldId id="300" r:id="rId59"/>
    <p:sldId id="301" r:id="rId60"/>
    <p:sldId id="302" r:id="rId61"/>
    <p:sldId id="303" r:id="rId62"/>
    <p:sldId id="304" r:id="rId63"/>
    <p:sldId id="305" r:id="rId64"/>
    <p:sldId id="306" r:id="rId65"/>
    <p:sldId id="307" r:id="rId66"/>
    <p:sldId id="308" r:id="rId67"/>
    <p:sldId id="309" r:id="rId68"/>
    <p:sldId id="310" r:id="rId69"/>
    <p:sldId id="311" r:id="rId70"/>
    <p:sldId id="312" r:id="rId71"/>
    <p:sldId id="313" r:id="rId72"/>
    <p:sldId id="314" r:id="rId73"/>
    <p:sldId id="315" r:id="rId74"/>
    <p:sldId id="316" r:id="rId75"/>
    <p:sldId id="317" r:id="rId76"/>
    <p:sldId id="318" r:id="rId77"/>
    <p:sldId id="319" r:id="rId78"/>
    <p:sldId id="320" r:id="rId79"/>
    <p:sldId id="321" r:id="rId80"/>
    <p:sldId id="322" r:id="rId81"/>
    <p:sldId id="323" r:id="rId82"/>
    <p:sldId id="324" r:id="rId83"/>
    <p:sldId id="325" r:id="rId84"/>
    <p:sldId id="326" r:id="rId85"/>
    <p:sldId id="327" r:id="rId86"/>
    <p:sldId id="328" r:id="rId87"/>
    <p:sldId id="329" r:id="rId88"/>
    <p:sldId id="330" r:id="rId89"/>
    <p:sldId id="331" r:id="rId90"/>
    <p:sldId id="355" r:id="rId91"/>
    <p:sldId id="356" r:id="rId92"/>
    <p:sldId id="357" r:id="rId93"/>
    <p:sldId id="358" r:id="rId94"/>
    <p:sldId id="359" r:id="rId95"/>
    <p:sldId id="360" r:id="rId96"/>
    <p:sldId id="361" r:id="rId97"/>
    <p:sldId id="362" r:id="rId98"/>
    <p:sldId id="363" r:id="rId99"/>
    <p:sldId id="364" r:id="rId100"/>
    <p:sldId id="365" r:id="rId101"/>
    <p:sldId id="366" r:id="rId102"/>
    <p:sldId id="367" r:id="rId103"/>
    <p:sldId id="368" r:id="rId104"/>
    <p:sldId id="369" r:id="rId105"/>
    <p:sldId id="370" r:id="rId106"/>
    <p:sldId id="371" r:id="rId107"/>
    <p:sldId id="372" r:id="rId10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82" autoAdjust="0"/>
    <p:restoredTop sz="94660"/>
  </p:normalViewPr>
  <p:slideViewPr>
    <p:cSldViewPr>
      <p:cViewPr varScale="1">
        <p:scale>
          <a:sx n="107" d="100"/>
          <a:sy n="107" d="100"/>
        </p:scale>
        <p:origin x="143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BC939-EC67-4E08-801C-37254DF4D17B}" type="datetimeFigureOut">
              <a:rPr lang="en-IN" smtClean="0"/>
              <a:pPr/>
              <a:t>04-04-2025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3A1BB-3F6C-4EA7-9862-97417129460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BC939-EC67-4E08-801C-37254DF4D17B}" type="datetimeFigureOut">
              <a:rPr lang="en-IN" smtClean="0"/>
              <a:pPr/>
              <a:t>04-04-2025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3A1BB-3F6C-4EA7-9862-97417129460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BC939-EC67-4E08-801C-37254DF4D17B}" type="datetimeFigureOut">
              <a:rPr lang="en-IN" smtClean="0"/>
              <a:pPr/>
              <a:t>04-04-2025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3A1BB-3F6C-4EA7-9862-97417129460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BC939-EC67-4E08-801C-37254DF4D17B}" type="datetimeFigureOut">
              <a:rPr lang="en-IN" smtClean="0"/>
              <a:pPr/>
              <a:t>04-04-2025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3A1BB-3F6C-4EA7-9862-97417129460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BC939-EC67-4E08-801C-37254DF4D17B}" type="datetimeFigureOut">
              <a:rPr lang="en-IN" smtClean="0"/>
              <a:pPr/>
              <a:t>04-04-2025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3A1BB-3F6C-4EA7-9862-97417129460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BC939-EC67-4E08-801C-37254DF4D17B}" type="datetimeFigureOut">
              <a:rPr lang="en-IN" smtClean="0"/>
              <a:pPr/>
              <a:t>04-04-2025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3A1BB-3F6C-4EA7-9862-97417129460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BC939-EC67-4E08-801C-37254DF4D17B}" type="datetimeFigureOut">
              <a:rPr lang="en-IN" smtClean="0"/>
              <a:pPr/>
              <a:t>04-04-2025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3A1BB-3F6C-4EA7-9862-97417129460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BC939-EC67-4E08-801C-37254DF4D17B}" type="datetimeFigureOut">
              <a:rPr lang="en-IN" smtClean="0"/>
              <a:pPr/>
              <a:t>04-04-2025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3A1BB-3F6C-4EA7-9862-97417129460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BC939-EC67-4E08-801C-37254DF4D17B}" type="datetimeFigureOut">
              <a:rPr lang="en-IN" smtClean="0"/>
              <a:pPr/>
              <a:t>04-04-2025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3A1BB-3F6C-4EA7-9862-97417129460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BC939-EC67-4E08-801C-37254DF4D17B}" type="datetimeFigureOut">
              <a:rPr lang="en-IN" smtClean="0"/>
              <a:pPr/>
              <a:t>04-04-2025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3A1BB-3F6C-4EA7-9862-97417129460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BC939-EC67-4E08-801C-37254DF4D17B}" type="datetimeFigureOut">
              <a:rPr lang="en-IN" smtClean="0"/>
              <a:pPr/>
              <a:t>04-04-2025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3A1BB-3F6C-4EA7-9862-97417129460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BC939-EC67-4E08-801C-37254DF4D17B}" type="datetimeFigureOut">
              <a:rPr lang="en-IN" smtClean="0"/>
              <a:pPr/>
              <a:t>04-04-2025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3A1BB-3F6C-4EA7-9862-97417129460D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emf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5536" y="833249"/>
            <a:ext cx="8640960" cy="5539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2425" marR="3810" indent="-342900" algn="just">
              <a:buFont typeface="Arial" panose="020B0604020202020204" pitchFamily="34" charset="0"/>
              <a:buChar char="•"/>
            </a:pPr>
            <a:r>
              <a:rPr sz="2000" spc="-11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2000" spc="-4" dirty="0">
                <a:solidFill>
                  <a:srgbClr val="404040"/>
                </a:solidFill>
                <a:latin typeface="Trebuchet MS"/>
                <a:cs typeface="Trebuchet MS"/>
              </a:rPr>
              <a:t>ach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e </a:t>
            </a:r>
            <a:r>
              <a:rPr sz="2000" spc="-18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4" dirty="0">
                <a:solidFill>
                  <a:srgbClr val="404040"/>
                </a:solidFill>
                <a:latin typeface="Trebuchet MS"/>
                <a:cs typeface="Trebuchet MS"/>
              </a:rPr>
              <a:t>C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2000" spc="-4" dirty="0">
                <a:solidFill>
                  <a:srgbClr val="404040"/>
                </a:solidFill>
                <a:latin typeface="Trebuchet MS"/>
                <a:cs typeface="Trebuchet MS"/>
              </a:rPr>
              <a:t>ssan</a:t>
            </a:r>
            <a:r>
              <a:rPr sz="2000" spc="4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ra </a:t>
            </a:r>
            <a:r>
              <a:rPr sz="2000" spc="-18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4" dirty="0">
                <a:solidFill>
                  <a:srgbClr val="404040"/>
                </a:solidFill>
                <a:latin typeface="Trebuchet MS"/>
                <a:cs typeface="Trebuchet MS"/>
              </a:rPr>
              <a:t>w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2000" spc="-4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188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b</a:t>
            </a:r>
            <a:r>
              <a:rPr sz="2000" spc="-11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rn </a:t>
            </a:r>
            <a:r>
              <a:rPr sz="2000" spc="-18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at </a:t>
            </a:r>
            <a:r>
              <a:rPr sz="2000" spc="-188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Fa</a:t>
            </a:r>
            <a:r>
              <a:rPr sz="2000" spc="-4" dirty="0">
                <a:solidFill>
                  <a:srgbClr val="404040"/>
                </a:solidFill>
                <a:latin typeface="Trebuchet MS"/>
                <a:cs typeface="Trebuchet MS"/>
              </a:rPr>
              <a:t>ce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b</a:t>
            </a:r>
            <a:r>
              <a:rPr sz="2000" spc="-11" dirty="0">
                <a:solidFill>
                  <a:srgbClr val="404040"/>
                </a:solidFill>
                <a:latin typeface="Trebuchet MS"/>
                <a:cs typeface="Trebuchet MS"/>
              </a:rPr>
              <a:t>oo</a:t>
            </a:r>
            <a:r>
              <a:rPr sz="2000" spc="4" dirty="0">
                <a:solidFill>
                  <a:srgbClr val="404040"/>
                </a:solidFill>
                <a:latin typeface="Trebuchet MS"/>
                <a:cs typeface="Trebuchet MS"/>
              </a:rPr>
              <a:t>k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. </a:t>
            </a:r>
            <a:r>
              <a:rPr sz="2000" spc="-176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11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2000" spc="-8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2000" spc="-4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2000" spc="4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2000" spc="-4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188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Fa</a:t>
            </a:r>
            <a:r>
              <a:rPr sz="2000" spc="-4" dirty="0">
                <a:solidFill>
                  <a:srgbClr val="404040"/>
                </a:solidFill>
                <a:latin typeface="Trebuchet MS"/>
                <a:cs typeface="Trebuchet MS"/>
              </a:rPr>
              <a:t>ce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b</a:t>
            </a:r>
            <a:r>
              <a:rPr sz="2000" spc="-11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2000" spc="-4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k </a:t>
            </a:r>
            <a:r>
              <a:rPr sz="2000" spc="-176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11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2000" spc="-4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n </a:t>
            </a:r>
            <a:r>
              <a:rPr sz="2000" spc="-18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4" dirty="0">
                <a:solidFill>
                  <a:srgbClr val="404040"/>
                </a:solidFill>
                <a:latin typeface="Trebuchet MS"/>
                <a:cs typeface="Trebuchet MS"/>
              </a:rPr>
              <a:t>sou</a:t>
            </a:r>
            <a:r>
              <a:rPr sz="2000" spc="-11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2000" spc="-4" dirty="0">
                <a:solidFill>
                  <a:srgbClr val="404040"/>
                </a:solidFill>
                <a:latin typeface="Trebuchet MS"/>
                <a:cs typeface="Trebuchet MS"/>
              </a:rPr>
              <a:t>c</a:t>
            </a:r>
            <a:r>
              <a:rPr sz="2000" spc="8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d </a:t>
            </a:r>
            <a:r>
              <a:rPr sz="2000" spc="-176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4" dirty="0">
                <a:solidFill>
                  <a:srgbClr val="404040"/>
                </a:solidFill>
                <a:latin typeface="Trebuchet MS"/>
                <a:cs typeface="Trebuchet MS"/>
              </a:rPr>
              <a:t>the </a:t>
            </a:r>
            <a:r>
              <a:rPr sz="2000" spc="-8" dirty="0">
                <a:solidFill>
                  <a:srgbClr val="404040"/>
                </a:solidFill>
                <a:latin typeface="Trebuchet MS"/>
                <a:cs typeface="Trebuchet MS"/>
              </a:rPr>
              <a:t>c</a:t>
            </a:r>
            <a:r>
              <a:rPr sz="2000" spc="-11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de </a:t>
            </a:r>
            <a:r>
              <a:rPr sz="2000" spc="-146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in </a:t>
            </a:r>
            <a:r>
              <a:rPr sz="2000" spc="-146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2008, </a:t>
            </a:r>
            <a:r>
              <a:rPr sz="2000" spc="-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4" dirty="0">
                <a:solidFill>
                  <a:srgbClr val="404040"/>
                </a:solidFill>
                <a:latin typeface="Trebuchet MS"/>
                <a:cs typeface="Trebuchet MS"/>
              </a:rPr>
              <a:t>C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2000" spc="-11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sa</a:t>
            </a:r>
            <a:r>
              <a:rPr sz="2000" spc="-4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2000" spc="4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ra </a:t>
            </a:r>
            <a:r>
              <a:rPr sz="2000" spc="-143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b</a:t>
            </a:r>
            <a:r>
              <a:rPr sz="2000" spc="-8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2000" spc="-4" dirty="0">
                <a:solidFill>
                  <a:srgbClr val="404040"/>
                </a:solidFill>
                <a:latin typeface="Trebuchet MS"/>
                <a:cs typeface="Trebuchet MS"/>
              </a:rPr>
              <a:t>ca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me </a:t>
            </a:r>
            <a:r>
              <a:rPr sz="2000" spc="-143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an </a:t>
            </a:r>
            <a:r>
              <a:rPr sz="2000" spc="-146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11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2000" spc="-4" dirty="0">
                <a:solidFill>
                  <a:srgbClr val="404040"/>
                </a:solidFill>
                <a:latin typeface="Trebuchet MS"/>
                <a:cs typeface="Trebuchet MS"/>
              </a:rPr>
              <a:t>ach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e </a:t>
            </a:r>
            <a:r>
              <a:rPr sz="2000" spc="-143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4" dirty="0">
                <a:solidFill>
                  <a:srgbClr val="404040"/>
                </a:solidFill>
                <a:latin typeface="Trebuchet MS"/>
                <a:cs typeface="Trebuchet MS"/>
              </a:rPr>
              <a:t>Incu</a:t>
            </a:r>
            <a:r>
              <a:rPr sz="2000" spc="4" dirty="0">
                <a:solidFill>
                  <a:srgbClr val="404040"/>
                </a:solidFill>
                <a:latin typeface="Trebuchet MS"/>
                <a:cs typeface="Trebuchet MS"/>
              </a:rPr>
              <a:t>b</a:t>
            </a:r>
            <a:r>
              <a:rPr sz="2000" spc="-4" dirty="0">
                <a:solidFill>
                  <a:srgbClr val="404040"/>
                </a:solidFill>
                <a:latin typeface="Trebuchet MS"/>
                <a:cs typeface="Trebuchet MS"/>
              </a:rPr>
              <a:t>at</a:t>
            </a:r>
            <a:r>
              <a:rPr sz="2000" spc="-8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2000" spc="-4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143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2000" spc="-4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2000" spc="-15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ject </a:t>
            </a:r>
            <a:r>
              <a:rPr sz="2000" spc="-153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in </a:t>
            </a:r>
            <a:r>
              <a:rPr sz="2000" spc="-146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4" dirty="0">
                <a:solidFill>
                  <a:srgbClr val="404040"/>
                </a:solidFill>
                <a:latin typeface="Trebuchet MS"/>
                <a:cs typeface="Trebuchet MS"/>
              </a:rPr>
              <a:t>2</a:t>
            </a:r>
            <a:r>
              <a:rPr sz="2000" spc="4" dirty="0">
                <a:solidFill>
                  <a:srgbClr val="404040"/>
                </a:solidFill>
                <a:latin typeface="Trebuchet MS"/>
                <a:cs typeface="Trebuchet MS"/>
              </a:rPr>
              <a:t>0</a:t>
            </a:r>
            <a:r>
              <a:rPr sz="2000" spc="8" dirty="0">
                <a:solidFill>
                  <a:srgbClr val="404040"/>
                </a:solidFill>
                <a:latin typeface="Trebuchet MS"/>
                <a:cs typeface="Trebuchet MS"/>
              </a:rPr>
              <a:t>0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9 </a:t>
            </a:r>
            <a:r>
              <a:rPr sz="2000" spc="-13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4" dirty="0">
                <a:solidFill>
                  <a:srgbClr val="404040"/>
                </a:solidFill>
                <a:latin typeface="Trebuchet MS"/>
                <a:cs typeface="Trebuchet MS"/>
              </a:rPr>
              <a:t>and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subseq</a:t>
            </a:r>
            <a:r>
              <a:rPr sz="2000" spc="-4" dirty="0">
                <a:solidFill>
                  <a:srgbClr val="404040"/>
                </a:solidFill>
                <a:latin typeface="Trebuchet MS"/>
                <a:cs typeface="Trebuchet MS"/>
              </a:rPr>
              <a:t>uent</a:t>
            </a:r>
            <a:r>
              <a:rPr sz="2000" spc="-8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y</a:t>
            </a:r>
            <a:r>
              <a:rPr sz="2000" spc="-11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4" dirty="0">
                <a:solidFill>
                  <a:srgbClr val="404040"/>
                </a:solidFill>
                <a:latin typeface="Trebuchet MS"/>
                <a:cs typeface="Trebuchet MS"/>
              </a:rPr>
              <a:t>b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2000" spc="-4" dirty="0">
                <a:solidFill>
                  <a:srgbClr val="404040"/>
                </a:solidFill>
                <a:latin typeface="Trebuchet MS"/>
                <a:cs typeface="Trebuchet MS"/>
              </a:rPr>
              <a:t>cam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2000" spc="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2000" spc="-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8" dirty="0">
                <a:solidFill>
                  <a:srgbClr val="404040"/>
                </a:solidFill>
                <a:latin typeface="Trebuchet MS"/>
                <a:cs typeface="Trebuchet MS"/>
              </a:rPr>
              <a:t>to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2000" spc="-4" dirty="0">
                <a:solidFill>
                  <a:srgbClr val="404040"/>
                </a:solidFill>
                <a:latin typeface="Trebuchet MS"/>
                <a:cs typeface="Trebuchet MS"/>
              </a:rPr>
              <a:t>-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le</a:t>
            </a:r>
            <a:r>
              <a:rPr sz="2000" spc="-8" dirty="0">
                <a:solidFill>
                  <a:srgbClr val="404040"/>
                </a:solidFill>
                <a:latin typeface="Trebuchet MS"/>
                <a:cs typeface="Trebuchet MS"/>
              </a:rPr>
              <a:t>v</a:t>
            </a:r>
            <a:r>
              <a:rPr sz="2000" spc="-4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2000" spc="-7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8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2000" spc="-4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2000" spc="-4" dirty="0">
                <a:solidFill>
                  <a:srgbClr val="404040"/>
                </a:solidFill>
                <a:latin typeface="Trebuchet MS"/>
                <a:cs typeface="Trebuchet MS"/>
              </a:rPr>
              <a:t>ch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2000" spc="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4" dirty="0">
                <a:solidFill>
                  <a:srgbClr val="404040"/>
                </a:solidFill>
                <a:latin typeface="Trebuchet MS"/>
                <a:cs typeface="Trebuchet MS"/>
              </a:rPr>
              <a:t>pr</a:t>
            </a:r>
            <a:r>
              <a:rPr sz="2000" spc="-8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ject</a:t>
            </a:r>
            <a:r>
              <a:rPr sz="2000" spc="-11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in</a:t>
            </a:r>
            <a:r>
              <a:rPr sz="2000" spc="-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2010.</a:t>
            </a:r>
            <a:endParaRPr sz="2000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endParaRPr sz="20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11"/>
              </a:spcBef>
            </a:pPr>
            <a:endParaRPr sz="20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2425" indent="-342900">
              <a:buFont typeface="Arial" panose="020B0604020202020204" pitchFamily="34" charset="0"/>
              <a:buChar char="•"/>
              <a:tabLst>
                <a:tab pos="266224" algn="l"/>
              </a:tabLst>
            </a:pP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It</a:t>
            </a:r>
            <a:r>
              <a:rPr sz="2000" spc="83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2000" spc="7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2000" spc="9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8" dirty="0">
                <a:solidFill>
                  <a:srgbClr val="404040"/>
                </a:solidFill>
                <a:latin typeface="Trebuchet MS"/>
                <a:cs typeface="Trebuchet MS"/>
              </a:rPr>
              <a:t>c</a:t>
            </a:r>
            <a:r>
              <a:rPr sz="2000" spc="-11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lumn</a:t>
            </a:r>
            <a:r>
              <a:rPr sz="2000" spc="-4" dirty="0">
                <a:solidFill>
                  <a:srgbClr val="404040"/>
                </a:solidFill>
                <a:latin typeface="Trebuchet MS"/>
                <a:cs typeface="Trebuchet MS"/>
              </a:rPr>
              <a:t>-</a:t>
            </a:r>
            <a:r>
              <a:rPr sz="2000" spc="-11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riented</a:t>
            </a:r>
            <a:r>
              <a:rPr sz="2000" spc="9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2000" spc="-4" dirty="0">
                <a:solidFill>
                  <a:srgbClr val="404040"/>
                </a:solidFill>
                <a:latin typeface="Trebuchet MS"/>
                <a:cs typeface="Trebuchet MS"/>
              </a:rPr>
              <a:t>ata</a:t>
            </a:r>
            <a:r>
              <a:rPr sz="2000" spc="4" dirty="0">
                <a:solidFill>
                  <a:srgbClr val="404040"/>
                </a:solidFill>
                <a:latin typeface="Trebuchet MS"/>
                <a:cs typeface="Trebuchet MS"/>
              </a:rPr>
              <a:t>b</a:t>
            </a:r>
            <a:r>
              <a:rPr sz="2000" spc="-4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se</a:t>
            </a:r>
            <a:r>
              <a:rPr sz="2000" spc="9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2000" spc="-8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signed</a:t>
            </a:r>
            <a:r>
              <a:rPr sz="2000" spc="9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2000" spc="83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2000" spc="4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2000" spc="-4" dirty="0">
                <a:solidFill>
                  <a:srgbClr val="404040"/>
                </a:solidFill>
                <a:latin typeface="Trebuchet MS"/>
                <a:cs typeface="Trebuchet MS"/>
              </a:rPr>
              <a:t>ppor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2000" spc="7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2000" spc="-4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2000" spc="-4" dirty="0">
                <a:solidFill>
                  <a:srgbClr val="404040"/>
                </a:solidFill>
                <a:latin typeface="Trebuchet MS"/>
                <a:cs typeface="Trebuchet MS"/>
              </a:rPr>
              <a:t>r-</a:t>
            </a:r>
            <a:r>
              <a:rPr sz="2000" spc="-8" dirty="0">
                <a:solidFill>
                  <a:srgbClr val="404040"/>
                </a:solidFill>
                <a:latin typeface="Trebuchet MS"/>
                <a:cs typeface="Trebuchet MS"/>
              </a:rPr>
              <a:t>to</a:t>
            </a:r>
            <a:r>
              <a:rPr sz="2000" spc="-4" dirty="0">
                <a:solidFill>
                  <a:srgbClr val="404040"/>
                </a:solidFill>
                <a:latin typeface="Trebuchet MS"/>
                <a:cs typeface="Trebuchet MS"/>
              </a:rPr>
              <a:t>-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2000" spc="-4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2000" spc="-4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2000" spc="86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sy</a:t>
            </a:r>
            <a:r>
              <a:rPr sz="2000" spc="4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2000" spc="-4" dirty="0">
                <a:solidFill>
                  <a:srgbClr val="404040"/>
                </a:solidFill>
                <a:latin typeface="Trebuchet MS"/>
                <a:cs typeface="Trebuchet MS"/>
              </a:rPr>
              <a:t>etric</a:t>
            </a:r>
            <a:r>
              <a:rPr lang="en-US" sz="2000" spc="-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4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2000" spc="-8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2000" spc="-4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es</a:t>
            </a:r>
            <a:r>
              <a:rPr sz="2000" spc="-11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4" dirty="0">
                <a:solidFill>
                  <a:srgbClr val="404040"/>
                </a:solidFill>
                <a:latin typeface="Trebuchet MS"/>
                <a:cs typeface="Trebuchet MS"/>
              </a:rPr>
              <a:t>instea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d </a:t>
            </a:r>
            <a:r>
              <a:rPr sz="2000" spc="-8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f</a:t>
            </a:r>
            <a:r>
              <a:rPr sz="2000" spc="-8" dirty="0">
                <a:solidFill>
                  <a:srgbClr val="404040"/>
                </a:solidFill>
                <a:latin typeface="Trebuchet MS"/>
                <a:cs typeface="Trebuchet MS"/>
              </a:rPr>
              <a:t> t</a:t>
            </a:r>
            <a:r>
              <a:rPr sz="2000" spc="-4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2000" spc="8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4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aste</a:t>
            </a:r>
            <a:r>
              <a:rPr sz="2000" spc="-8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2000" spc="-8" dirty="0">
                <a:solidFill>
                  <a:srgbClr val="404040"/>
                </a:solidFill>
                <a:latin typeface="Symbol"/>
                <a:cs typeface="Symbol"/>
              </a:rPr>
              <a:t>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sla</a:t>
            </a:r>
            <a:r>
              <a:rPr sz="2000" spc="-8" dirty="0">
                <a:solidFill>
                  <a:srgbClr val="404040"/>
                </a:solidFill>
                <a:latin typeface="Trebuchet MS"/>
                <a:cs typeface="Trebuchet MS"/>
              </a:rPr>
              <a:t>v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2000" spc="8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4" dirty="0">
                <a:solidFill>
                  <a:srgbClr val="404040"/>
                </a:solidFill>
                <a:latin typeface="Trebuchet MS"/>
                <a:cs typeface="Trebuchet MS"/>
              </a:rPr>
              <a:t>ar</a:t>
            </a:r>
            <a:r>
              <a:rPr sz="2000" spc="-8" dirty="0">
                <a:solidFill>
                  <a:srgbClr val="404040"/>
                </a:solidFill>
                <a:latin typeface="Trebuchet MS"/>
                <a:cs typeface="Trebuchet MS"/>
              </a:rPr>
              <a:t>c</a:t>
            </a:r>
            <a:r>
              <a:rPr sz="2000" spc="-4" dirty="0">
                <a:solidFill>
                  <a:srgbClr val="404040"/>
                </a:solidFill>
                <a:latin typeface="Trebuchet MS"/>
                <a:cs typeface="Trebuchet MS"/>
              </a:rPr>
              <a:t>hite</a:t>
            </a:r>
            <a:r>
              <a:rPr sz="2000" spc="-8" dirty="0">
                <a:solidFill>
                  <a:srgbClr val="404040"/>
                </a:solidFill>
                <a:latin typeface="Trebuchet MS"/>
                <a:cs typeface="Trebuchet MS"/>
              </a:rPr>
              <a:t>ct</a:t>
            </a:r>
            <a:r>
              <a:rPr sz="2000" spc="-4" dirty="0">
                <a:solidFill>
                  <a:srgbClr val="404040"/>
                </a:solidFill>
                <a:latin typeface="Trebuchet MS"/>
                <a:cs typeface="Trebuchet MS"/>
              </a:rPr>
              <a:t>ure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.</a:t>
            </a:r>
            <a:endParaRPr sz="2000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endParaRPr sz="20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2425" indent="-342900">
              <a:buFont typeface="Arial" panose="020B0604020202020204" pitchFamily="34" charset="0"/>
              <a:buChar char="•"/>
              <a:tabLst>
                <a:tab pos="266224" algn="l"/>
              </a:tabLst>
            </a:pP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It</a:t>
            </a:r>
            <a:r>
              <a:rPr sz="2000" spc="-8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2000" spc="-11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b</a:t>
            </a:r>
            <a:r>
              <a:rPr sz="2000" spc="-4" dirty="0">
                <a:solidFill>
                  <a:srgbClr val="404040"/>
                </a:solidFill>
                <a:latin typeface="Trebuchet MS"/>
                <a:cs typeface="Trebuchet MS"/>
              </a:rPr>
              <a:t>uil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2000" spc="-1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8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2000" spc="-7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8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maz</a:t>
            </a:r>
            <a:r>
              <a:rPr sz="2000" spc="-8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2000" spc="-90" dirty="0">
                <a:solidFill>
                  <a:srgbClr val="404040"/>
                </a:solidFill>
                <a:latin typeface="Trebuchet MS"/>
                <a:cs typeface="Trebuchet MS"/>
              </a:rPr>
              <a:t>’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2000" spc="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2000" spc="-4" dirty="0">
                <a:solidFill>
                  <a:srgbClr val="404040"/>
                </a:solidFill>
                <a:latin typeface="Trebuchet MS"/>
                <a:cs typeface="Trebuchet MS"/>
              </a:rPr>
              <a:t>yna</a:t>
            </a:r>
            <a:r>
              <a:rPr sz="2000" spc="4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2000" spc="-4" dirty="0">
                <a:solidFill>
                  <a:srgbClr val="404040"/>
                </a:solidFill>
                <a:latin typeface="Trebuchet MS"/>
                <a:cs typeface="Trebuchet MS"/>
              </a:rPr>
              <a:t>o an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2000" spc="-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G</a:t>
            </a:r>
            <a:r>
              <a:rPr sz="2000" spc="-11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2000" spc="-8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g</a:t>
            </a:r>
            <a:r>
              <a:rPr sz="2000" spc="-8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2000" spc="-90" dirty="0">
                <a:solidFill>
                  <a:srgbClr val="404040"/>
                </a:solidFill>
                <a:latin typeface="Trebuchet MS"/>
                <a:cs typeface="Trebuchet MS"/>
              </a:rPr>
              <a:t>’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s </a:t>
            </a:r>
            <a:r>
              <a:rPr sz="2000" dirty="0" err="1">
                <a:solidFill>
                  <a:srgbClr val="404040"/>
                </a:solidFill>
                <a:latin typeface="Trebuchet MS"/>
                <a:cs typeface="Trebuchet MS"/>
              </a:rPr>
              <a:t>Big</a:t>
            </a:r>
            <a:r>
              <a:rPr sz="2000" spc="-176" dirty="0" err="1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2000" spc="-4" dirty="0" err="1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2000" spc="4" dirty="0" err="1">
                <a:solidFill>
                  <a:srgbClr val="404040"/>
                </a:solidFill>
                <a:latin typeface="Trebuchet MS"/>
                <a:cs typeface="Trebuchet MS"/>
              </a:rPr>
              <a:t>b</a:t>
            </a:r>
            <a:r>
              <a:rPr sz="2000" dirty="0" err="1">
                <a:solidFill>
                  <a:srgbClr val="404040"/>
                </a:solidFill>
                <a:latin typeface="Trebuchet MS"/>
                <a:cs typeface="Trebuchet MS"/>
              </a:rPr>
              <a:t>le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.</a:t>
            </a:r>
            <a:endParaRPr lang="en-US" sz="2000" dirty="0">
              <a:solidFill>
                <a:srgbClr val="404040"/>
              </a:solidFill>
              <a:latin typeface="Trebuchet MS"/>
              <a:cs typeface="Trebuchet MS"/>
            </a:endParaRPr>
          </a:p>
          <a:p>
            <a:pPr marL="9525">
              <a:tabLst>
                <a:tab pos="266224" algn="l"/>
              </a:tabLst>
            </a:pPr>
            <a:endParaRPr lang="en-US" sz="2000" dirty="0">
              <a:solidFill>
                <a:srgbClr val="404040"/>
              </a:solidFill>
              <a:latin typeface="Trebuchet MS"/>
              <a:cs typeface="Trebuchet MS"/>
            </a:endParaRPr>
          </a:p>
          <a:p>
            <a:pPr marL="352425" indent="-342900">
              <a:buFont typeface="Arial" panose="020B0604020202020204" pitchFamily="34" charset="0"/>
              <a:buChar char="•"/>
              <a:tabLst>
                <a:tab pos="266224" algn="l"/>
              </a:tabLst>
            </a:pPr>
            <a:r>
              <a:rPr lang="en-US" sz="2000" dirty="0">
                <a:solidFill>
                  <a:srgbClr val="404040"/>
                </a:solidFill>
                <a:latin typeface="Trebuchet MS"/>
                <a:cs typeface="Trebuchet MS"/>
              </a:rPr>
              <a:t>It is highly scalable, high performance distributed database</a:t>
            </a:r>
          </a:p>
          <a:p>
            <a:pPr marL="352425" indent="-342900">
              <a:buFont typeface="Arial" panose="020B0604020202020204" pitchFamily="34" charset="0"/>
              <a:buChar char="•"/>
              <a:tabLst>
                <a:tab pos="266224" algn="l"/>
              </a:tabLst>
            </a:pPr>
            <a:endParaRPr lang="en-US" sz="2000" dirty="0">
              <a:solidFill>
                <a:srgbClr val="404040"/>
              </a:solidFill>
              <a:latin typeface="Trebuchet MS"/>
              <a:cs typeface="Trebuchet MS"/>
            </a:endParaRPr>
          </a:p>
          <a:p>
            <a:pPr marL="352425" indent="-342900">
              <a:buFont typeface="Arial" panose="020B0604020202020204" pitchFamily="34" charset="0"/>
              <a:buChar char="•"/>
              <a:tabLst>
                <a:tab pos="266224" algn="l"/>
              </a:tabLst>
            </a:pPr>
            <a:r>
              <a:rPr lang="en-US" sz="2000" dirty="0">
                <a:solidFill>
                  <a:srgbClr val="404040"/>
                </a:solidFill>
                <a:latin typeface="Trebuchet MS"/>
                <a:cs typeface="Trebuchet MS"/>
              </a:rPr>
              <a:t>It is column oriented database designed to support peer to peer network</a:t>
            </a:r>
          </a:p>
          <a:p>
            <a:pPr marL="352425" indent="-342900">
              <a:buFont typeface="Arial" panose="020B0604020202020204" pitchFamily="34" charset="0"/>
              <a:buChar char="•"/>
              <a:tabLst>
                <a:tab pos="266224" algn="l"/>
              </a:tabLst>
            </a:pPr>
            <a:endParaRPr lang="en-US" sz="2000" dirty="0">
              <a:solidFill>
                <a:srgbClr val="404040"/>
              </a:solidFill>
              <a:latin typeface="Trebuchet MS"/>
              <a:cs typeface="Trebuchet MS"/>
            </a:endParaRPr>
          </a:p>
          <a:p>
            <a:pPr marL="352425" indent="-342900">
              <a:buFont typeface="Arial" panose="020B0604020202020204" pitchFamily="34" charset="0"/>
              <a:buChar char="•"/>
              <a:tabLst>
                <a:tab pos="266224" algn="l"/>
              </a:tabLst>
            </a:pPr>
            <a:r>
              <a:rPr lang="en-US" sz="2000" dirty="0" err="1">
                <a:solidFill>
                  <a:srgbClr val="404040"/>
                </a:solidFill>
                <a:latin typeface="Trebuchet MS"/>
                <a:cs typeface="Trebuchet MS"/>
              </a:rPr>
              <a:t>Adherance</a:t>
            </a:r>
            <a:r>
              <a:rPr lang="en-US" sz="2000" dirty="0">
                <a:solidFill>
                  <a:srgbClr val="404040"/>
                </a:solidFill>
                <a:latin typeface="Trebuchet MS"/>
                <a:cs typeface="Trebuchet MS"/>
              </a:rPr>
              <a:t> to availability and partition tolerance of CAP</a:t>
            </a:r>
          </a:p>
          <a:p>
            <a:pPr marL="9525">
              <a:tabLst>
                <a:tab pos="266224" algn="l"/>
              </a:tabLst>
            </a:pPr>
            <a:endParaRPr sz="2000" dirty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504" y="32405"/>
            <a:ext cx="8568952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3600" spc="-8" dirty="0"/>
              <a:t>A</a:t>
            </a:r>
            <a:r>
              <a:rPr sz="3600" dirty="0"/>
              <a:t>p</a:t>
            </a:r>
            <a:r>
              <a:rPr sz="3600" spc="-4" dirty="0"/>
              <a:t>ache</a:t>
            </a:r>
            <a:r>
              <a:rPr sz="3600" spc="-11" dirty="0"/>
              <a:t> </a:t>
            </a:r>
            <a:r>
              <a:rPr sz="3600" spc="-4" dirty="0"/>
              <a:t>Cassand</a:t>
            </a:r>
            <a:r>
              <a:rPr sz="3600" spc="-64" dirty="0"/>
              <a:t>r</a:t>
            </a:r>
            <a:r>
              <a:rPr sz="3600" spc="-4" dirty="0"/>
              <a:t>a</a:t>
            </a:r>
            <a:r>
              <a:rPr sz="3600" spc="-15" dirty="0"/>
              <a:t> </a:t>
            </a:r>
            <a:r>
              <a:rPr sz="3600" dirty="0">
                <a:latin typeface="Trebuchet MS"/>
                <a:cs typeface="Trebuchet MS"/>
              </a:rPr>
              <a:t>–</a:t>
            </a:r>
            <a:r>
              <a:rPr sz="3600" spc="-90" dirty="0"/>
              <a:t> </a:t>
            </a:r>
            <a:r>
              <a:rPr sz="3600" spc="-4" dirty="0"/>
              <a:t>A</a:t>
            </a:r>
            <a:r>
              <a:rPr sz="3600" dirty="0"/>
              <a:t>n I</a:t>
            </a:r>
            <a:r>
              <a:rPr sz="3600" spc="-4" dirty="0"/>
              <a:t>ntr</a:t>
            </a:r>
            <a:r>
              <a:rPr sz="3600" spc="-8" dirty="0"/>
              <a:t>o</a:t>
            </a:r>
            <a:r>
              <a:rPr sz="3600" spc="-4" dirty="0"/>
              <a:t>du</a:t>
            </a:r>
            <a:r>
              <a:rPr sz="3600" spc="-11" dirty="0"/>
              <a:t>c</a:t>
            </a:r>
            <a:r>
              <a:rPr sz="3600" spc="-4" dirty="0"/>
              <a:t>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863"/>
              </a:lnSpc>
            </a:pPr>
            <a:r>
              <a:rPr dirty="0">
                <a:solidFill>
                  <a:prstClr val="white"/>
                </a:solidFill>
              </a:rPr>
              <a:t>Big</a:t>
            </a:r>
            <a:r>
              <a:rPr spc="-11" dirty="0">
                <a:solidFill>
                  <a:prstClr val="white"/>
                </a:solidFill>
              </a:rPr>
              <a:t> </a:t>
            </a:r>
            <a:r>
              <a:rPr dirty="0">
                <a:solidFill>
                  <a:prstClr val="white"/>
                </a:solidFill>
              </a:rPr>
              <a:t>Data</a:t>
            </a:r>
            <a:r>
              <a:rPr spc="-15" dirty="0">
                <a:solidFill>
                  <a:prstClr val="white"/>
                </a:solidFill>
              </a:rPr>
              <a:t> </a:t>
            </a:r>
            <a:r>
              <a:rPr dirty="0">
                <a:solidFill>
                  <a:prstClr val="white"/>
                </a:solidFill>
              </a:rPr>
              <a:t>a</a:t>
            </a:r>
            <a:r>
              <a:rPr spc="-4" dirty="0">
                <a:solidFill>
                  <a:prstClr val="white"/>
                </a:solidFill>
              </a:rPr>
              <a:t>n</a:t>
            </a:r>
            <a:r>
              <a:rPr dirty="0">
                <a:solidFill>
                  <a:prstClr val="white"/>
                </a:solidFill>
              </a:rPr>
              <a:t>d</a:t>
            </a:r>
            <a:r>
              <a:rPr spc="-4" dirty="0">
                <a:solidFill>
                  <a:prstClr val="white"/>
                </a:solidFill>
              </a:rPr>
              <a:t> </a:t>
            </a:r>
            <a:r>
              <a:rPr dirty="0">
                <a:solidFill>
                  <a:prstClr val="white"/>
                </a:solidFill>
              </a:rPr>
              <a:t>A</a:t>
            </a:r>
            <a:r>
              <a:rPr spc="-4" dirty="0">
                <a:solidFill>
                  <a:prstClr val="white"/>
                </a:solidFill>
              </a:rPr>
              <a:t>n</a:t>
            </a:r>
            <a:r>
              <a:rPr dirty="0">
                <a:solidFill>
                  <a:prstClr val="white"/>
                </a:solidFill>
              </a:rPr>
              <a:t>alytics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4" dirty="0">
                <a:solidFill>
                  <a:prstClr val="white"/>
                </a:solidFill>
              </a:rPr>
              <a:t>b</a:t>
            </a:r>
            <a:r>
              <a:rPr dirty="0">
                <a:solidFill>
                  <a:prstClr val="white"/>
                </a:solidFill>
              </a:rPr>
              <a:t>y</a:t>
            </a:r>
            <a:r>
              <a:rPr spc="-8" dirty="0">
                <a:solidFill>
                  <a:prstClr val="white"/>
                </a:solidFill>
              </a:rPr>
              <a:t> </a:t>
            </a:r>
            <a:r>
              <a:rPr spc="-4" dirty="0">
                <a:solidFill>
                  <a:prstClr val="white"/>
                </a:solidFill>
              </a:rPr>
              <a:t>See</a:t>
            </a:r>
            <a:r>
              <a:rPr spc="4" dirty="0">
                <a:solidFill>
                  <a:prstClr val="white"/>
                </a:solidFill>
              </a:rPr>
              <a:t>m</a:t>
            </a:r>
            <a:r>
              <a:rPr dirty="0">
                <a:solidFill>
                  <a:prstClr val="white"/>
                </a:solidFill>
              </a:rPr>
              <a:t>a</a:t>
            </a:r>
            <a:r>
              <a:rPr spc="-19" dirty="0">
                <a:solidFill>
                  <a:prstClr val="white"/>
                </a:solidFill>
              </a:rPr>
              <a:t> </a:t>
            </a:r>
            <a:r>
              <a:rPr dirty="0">
                <a:solidFill>
                  <a:prstClr val="white"/>
                </a:solidFill>
              </a:rPr>
              <a:t>Ac</a:t>
            </a:r>
            <a:r>
              <a:rPr spc="-8" dirty="0">
                <a:solidFill>
                  <a:prstClr val="white"/>
                </a:solidFill>
              </a:rPr>
              <a:t>h</a:t>
            </a:r>
            <a:r>
              <a:rPr dirty="0">
                <a:solidFill>
                  <a:prstClr val="white"/>
                </a:solidFill>
              </a:rPr>
              <a:t>arya</a:t>
            </a:r>
            <a:r>
              <a:rPr spc="-8" dirty="0">
                <a:solidFill>
                  <a:prstClr val="white"/>
                </a:solidFill>
              </a:rPr>
              <a:t> </a:t>
            </a:r>
            <a:r>
              <a:rPr dirty="0">
                <a:solidFill>
                  <a:prstClr val="white"/>
                </a:solidFill>
              </a:rPr>
              <a:t>a</a:t>
            </a:r>
            <a:r>
              <a:rPr spc="-4" dirty="0">
                <a:solidFill>
                  <a:prstClr val="white"/>
                </a:solidFill>
              </a:rPr>
              <a:t>n</a:t>
            </a:r>
            <a:r>
              <a:rPr dirty="0">
                <a:solidFill>
                  <a:prstClr val="white"/>
                </a:solidFill>
              </a:rPr>
              <a:t>d</a:t>
            </a:r>
            <a:r>
              <a:rPr spc="-11" dirty="0">
                <a:solidFill>
                  <a:prstClr val="white"/>
                </a:solidFill>
              </a:rPr>
              <a:t> </a:t>
            </a:r>
            <a:r>
              <a:rPr spc="-4" dirty="0">
                <a:solidFill>
                  <a:prstClr val="white"/>
                </a:solidFill>
              </a:rPr>
              <a:t>S</a:t>
            </a:r>
            <a:r>
              <a:rPr spc="-8" dirty="0">
                <a:solidFill>
                  <a:prstClr val="white"/>
                </a:solidFill>
              </a:rPr>
              <a:t>u</a:t>
            </a:r>
            <a:r>
              <a:rPr spc="-4" dirty="0">
                <a:solidFill>
                  <a:prstClr val="white"/>
                </a:solidFill>
              </a:rPr>
              <a:t>bh</a:t>
            </a:r>
            <a:r>
              <a:rPr dirty="0">
                <a:solidFill>
                  <a:prstClr val="white"/>
                </a:solidFill>
              </a:rPr>
              <a:t>as</a:t>
            </a:r>
            <a:r>
              <a:rPr spc="-4" dirty="0">
                <a:solidFill>
                  <a:prstClr val="white"/>
                </a:solidFill>
              </a:rPr>
              <a:t>h</a:t>
            </a:r>
            <a:r>
              <a:rPr dirty="0">
                <a:solidFill>
                  <a:prstClr val="white"/>
                </a:solidFill>
              </a:rPr>
              <a:t>i</a:t>
            </a:r>
            <a:r>
              <a:rPr spc="-8" dirty="0">
                <a:solidFill>
                  <a:prstClr val="white"/>
                </a:solidFill>
              </a:rPr>
              <a:t>n</a:t>
            </a:r>
            <a:r>
              <a:rPr dirty="0">
                <a:solidFill>
                  <a:prstClr val="white"/>
                </a:solidFill>
              </a:rPr>
              <a:t>i</a:t>
            </a:r>
            <a:r>
              <a:rPr spc="-19" dirty="0">
                <a:solidFill>
                  <a:prstClr val="white"/>
                </a:solidFill>
              </a:rPr>
              <a:t> </a:t>
            </a:r>
            <a:r>
              <a:rPr spc="-4" dirty="0">
                <a:solidFill>
                  <a:prstClr val="white"/>
                </a:solidFill>
              </a:rPr>
              <a:t>Ch</a:t>
            </a:r>
            <a:r>
              <a:rPr dirty="0">
                <a:solidFill>
                  <a:prstClr val="white"/>
                </a:solidFill>
              </a:rPr>
              <a:t>ella</a:t>
            </a:r>
            <a:r>
              <a:rPr spc="-8" dirty="0">
                <a:solidFill>
                  <a:prstClr val="white"/>
                </a:solidFill>
              </a:rPr>
              <a:t>p</a:t>
            </a:r>
            <a:r>
              <a:rPr spc="-4" dirty="0">
                <a:solidFill>
                  <a:prstClr val="white"/>
                </a:solidFill>
              </a:rPr>
              <a:t>p</a:t>
            </a:r>
            <a:r>
              <a:rPr dirty="0">
                <a:solidFill>
                  <a:prstClr val="white"/>
                </a:solidFill>
              </a:rPr>
              <a:t>an</a:t>
            </a:r>
          </a:p>
          <a:p>
            <a:pPr marL="9525"/>
            <a:r>
              <a:rPr spc="-4" dirty="0">
                <a:solidFill>
                  <a:prstClr val="white"/>
                </a:solidFill>
              </a:rPr>
              <a:t>C</a:t>
            </a:r>
            <a:r>
              <a:rPr dirty="0">
                <a:solidFill>
                  <a:prstClr val="white"/>
                </a:solidFill>
              </a:rPr>
              <a:t>o</a:t>
            </a:r>
            <a:r>
              <a:rPr spc="-4" dirty="0">
                <a:solidFill>
                  <a:prstClr val="white"/>
                </a:solidFill>
              </a:rPr>
              <a:t>p</a:t>
            </a:r>
            <a:r>
              <a:rPr dirty="0">
                <a:solidFill>
                  <a:prstClr val="white"/>
                </a:solidFill>
              </a:rPr>
              <a:t>yri</a:t>
            </a:r>
            <a:r>
              <a:rPr spc="-8" dirty="0">
                <a:solidFill>
                  <a:prstClr val="white"/>
                </a:solidFill>
              </a:rPr>
              <a:t>g</a:t>
            </a:r>
            <a:r>
              <a:rPr spc="-4" dirty="0">
                <a:solidFill>
                  <a:prstClr val="white"/>
                </a:solidFill>
              </a:rPr>
              <a:t>h</a:t>
            </a:r>
            <a:r>
              <a:rPr dirty="0">
                <a:solidFill>
                  <a:prstClr val="white"/>
                </a:solidFill>
              </a:rPr>
              <a:t>t</a:t>
            </a:r>
            <a:r>
              <a:rPr spc="-23" dirty="0">
                <a:solidFill>
                  <a:prstClr val="white"/>
                </a:solidFill>
              </a:rPr>
              <a:t> </a:t>
            </a:r>
            <a:r>
              <a:rPr dirty="0">
                <a:solidFill>
                  <a:prstClr val="white"/>
                </a:solidFill>
              </a:rPr>
              <a:t>2015,</a:t>
            </a:r>
            <a:r>
              <a:rPr spc="-8" dirty="0">
                <a:solidFill>
                  <a:prstClr val="white"/>
                </a:solidFill>
              </a:rPr>
              <a:t> </a:t>
            </a:r>
            <a:r>
              <a:rPr dirty="0">
                <a:solidFill>
                  <a:prstClr val="white"/>
                </a:solidFill>
              </a:rPr>
              <a:t>WIL</a:t>
            </a:r>
            <a:r>
              <a:rPr spc="-4" dirty="0">
                <a:solidFill>
                  <a:prstClr val="white"/>
                </a:solidFill>
              </a:rPr>
              <a:t>E</a:t>
            </a:r>
            <a:r>
              <a:rPr dirty="0">
                <a:solidFill>
                  <a:prstClr val="white"/>
                </a:solidFill>
              </a:rPr>
              <a:t>Y</a:t>
            </a:r>
            <a:r>
              <a:rPr spc="-8" dirty="0">
                <a:solidFill>
                  <a:prstClr val="white"/>
                </a:solidFill>
              </a:rPr>
              <a:t> </a:t>
            </a:r>
            <a:r>
              <a:rPr dirty="0">
                <a:solidFill>
                  <a:prstClr val="white"/>
                </a:solidFill>
              </a:rPr>
              <a:t>I</a:t>
            </a:r>
            <a:r>
              <a:rPr spc="-8" dirty="0">
                <a:solidFill>
                  <a:prstClr val="white"/>
                </a:solidFill>
              </a:rPr>
              <a:t>N</a:t>
            </a:r>
            <a:r>
              <a:rPr dirty="0">
                <a:solidFill>
                  <a:prstClr val="white"/>
                </a:solidFill>
              </a:rPr>
              <a:t>DIA</a:t>
            </a:r>
            <a:r>
              <a:rPr spc="-11" dirty="0">
                <a:solidFill>
                  <a:prstClr val="white"/>
                </a:solidFill>
              </a:rPr>
              <a:t> </a:t>
            </a:r>
            <a:r>
              <a:rPr dirty="0">
                <a:solidFill>
                  <a:prstClr val="white"/>
                </a:solidFill>
              </a:rPr>
              <a:t>P</a:t>
            </a:r>
            <a:r>
              <a:rPr spc="-4" dirty="0">
                <a:solidFill>
                  <a:prstClr val="white"/>
                </a:solidFill>
              </a:rPr>
              <a:t>VT</a:t>
            </a:r>
            <a:r>
              <a:rPr dirty="0">
                <a:solidFill>
                  <a:prstClr val="white"/>
                </a:solidFill>
              </a:rPr>
              <a:t>.</a:t>
            </a:r>
            <a:r>
              <a:rPr spc="-8" dirty="0">
                <a:solidFill>
                  <a:prstClr val="white"/>
                </a:solidFill>
              </a:rPr>
              <a:t> </a:t>
            </a:r>
            <a:r>
              <a:rPr dirty="0">
                <a:solidFill>
                  <a:prstClr val="white"/>
                </a:solidFill>
              </a:rPr>
              <a:t>L</a:t>
            </a:r>
            <a:r>
              <a:rPr spc="-4" dirty="0">
                <a:solidFill>
                  <a:prstClr val="white"/>
                </a:solidFill>
              </a:rPr>
              <a:t>T</a:t>
            </a:r>
            <a:r>
              <a:rPr spc="4" dirty="0">
                <a:solidFill>
                  <a:prstClr val="white"/>
                </a:solidFill>
              </a:rPr>
              <a:t>D</a:t>
            </a:r>
            <a:r>
              <a:rPr dirty="0">
                <a:solidFill>
                  <a:prstClr val="white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5560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3645024"/>
            <a:ext cx="8279086" cy="256663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5536" y="764704"/>
            <a:ext cx="78488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IN" sz="2400" b="1" dirty="0"/>
              <a:t>This is due to the reason that sometimes failure or problem can occur in the rac</a:t>
            </a:r>
            <a:r>
              <a:rPr lang="en-IN" sz="2400" dirty="0"/>
              <a:t>k. Then replicas on other nodes can provide data.</a:t>
            </a:r>
          </a:p>
          <a:p>
            <a:pPr algn="just">
              <a:buFont typeface="Arial" pitchFamily="34" charset="0"/>
              <a:buChar char="•"/>
            </a:pPr>
            <a:endParaRPr lang="en-IN" sz="2400" dirty="0"/>
          </a:p>
          <a:p>
            <a:pPr algn="just">
              <a:buFont typeface="Arial" pitchFamily="34" charset="0"/>
              <a:buChar char="•"/>
            </a:pPr>
            <a:r>
              <a:rPr lang="en-IN" sz="2400" dirty="0"/>
              <a:t>Here is the pictorial representation of the Network topology strategy</a:t>
            </a:r>
          </a:p>
        </p:txBody>
      </p:sp>
    </p:spTree>
    <p:extLst>
      <p:ext uri="{BB962C8B-B14F-4D97-AF65-F5344CB8AC3E}">
        <p14:creationId xmlns:p14="http://schemas.microsoft.com/office/powerpoint/2010/main" val="18084433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Example of Cassandra Set Collection">
            <a:extLst>
              <a:ext uri="{FF2B5EF4-FFF2-40B4-BE49-F238E27FC236}">
                <a16:creationId xmlns:a16="http://schemas.microsoft.com/office/drawing/2014/main" id="{D417DAF7-32F6-4C94-9CAA-66D5CE9CC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967" y="1166578"/>
            <a:ext cx="6662057" cy="202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9C9153-693D-492D-B372-532710D7A0A9}"/>
              </a:ext>
            </a:extLst>
          </p:cNvPr>
          <p:cNvSpPr txBox="1"/>
          <p:nvPr/>
        </p:nvSpPr>
        <p:spPr>
          <a:xfrm>
            <a:off x="1658983" y="4070002"/>
            <a:ext cx="65706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22222"/>
                </a:solidFill>
                <a:latin typeface="Source Sans Pro" panose="020B0503030403020204" pitchFamily="34" charset="0"/>
              </a:rPr>
              <a:t>Add Courses to Teacher table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10502808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Example of Cassandra List Collection">
            <a:extLst>
              <a:ext uri="{FF2B5EF4-FFF2-40B4-BE49-F238E27FC236}">
                <a16:creationId xmlns:a16="http://schemas.microsoft.com/office/drawing/2014/main" id="{4D00F6E8-53B0-4443-B190-198AC245F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4" y="1601527"/>
            <a:ext cx="6124950" cy="74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9F4406-0534-42DA-9E55-BAAE6E16F44F}"/>
              </a:ext>
            </a:extLst>
          </p:cNvPr>
          <p:cNvSpPr txBox="1"/>
          <p:nvPr/>
        </p:nvSpPr>
        <p:spPr>
          <a:xfrm>
            <a:off x="2286000" y="3292134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22222"/>
                </a:solidFill>
                <a:latin typeface="Source Sans Pro" panose="020B0503030403020204" pitchFamily="34" charset="0"/>
              </a:rPr>
              <a:t>insert in column “</a:t>
            </a:r>
            <a:r>
              <a:rPr lang="en-US" sz="2400" dirty="0" err="1">
                <a:solidFill>
                  <a:srgbClr val="222222"/>
                </a:solidFill>
                <a:latin typeface="Source Sans Pro" panose="020B0503030403020204" pitchFamily="34" charset="0"/>
              </a:rPr>
              <a:t>coursenames</a:t>
            </a:r>
            <a:r>
              <a:rPr lang="en-US" sz="2400" dirty="0">
                <a:solidFill>
                  <a:srgbClr val="222222"/>
                </a:solidFill>
                <a:latin typeface="Source Sans Pro" panose="020B0503030403020204" pitchFamily="34" charset="0"/>
              </a:rPr>
              <a:t>”.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84485785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Example of Cassandra List Collection">
            <a:extLst>
              <a:ext uri="{FF2B5EF4-FFF2-40B4-BE49-F238E27FC236}">
                <a16:creationId xmlns:a16="http://schemas.microsoft.com/office/drawing/2014/main" id="{C0CA63B1-EBED-49B2-B4AE-7EE18A7E7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95" y="1526416"/>
            <a:ext cx="8125097" cy="103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B7E496-ECF0-4655-A71F-9DE9B3418078}"/>
              </a:ext>
            </a:extLst>
          </p:cNvPr>
          <p:cNvSpPr txBox="1"/>
          <p:nvPr/>
        </p:nvSpPr>
        <p:spPr>
          <a:xfrm>
            <a:off x="1561012" y="3716676"/>
            <a:ext cx="51663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22222"/>
                </a:solidFill>
                <a:latin typeface="Source Sans Pro" panose="020B0503030403020204" pitchFamily="34" charset="0"/>
              </a:rPr>
              <a:t>shows the current database state after insertion.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45594172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assandra List Collection Example">
            <a:extLst>
              <a:ext uri="{FF2B5EF4-FFF2-40B4-BE49-F238E27FC236}">
                <a16:creationId xmlns:a16="http://schemas.microsoft.com/office/drawing/2014/main" id="{2D3DD688-1A32-4AD5-80E6-BCB33D7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74" y="1559481"/>
            <a:ext cx="7519598" cy="96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54E589-AB29-4EFE-9B43-08795A163895}"/>
              </a:ext>
            </a:extLst>
          </p:cNvPr>
          <p:cNvSpPr txBox="1"/>
          <p:nvPr/>
        </p:nvSpPr>
        <p:spPr>
          <a:xfrm>
            <a:off x="777240" y="3691179"/>
            <a:ext cx="59631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22222"/>
                </a:solidFill>
                <a:latin typeface="Source Sans Pro" panose="020B0503030403020204" pitchFamily="34" charset="0"/>
              </a:rPr>
              <a:t> Write query when  you want to save course name with its prerequisite course name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43881140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Example of Cassandra Map Collection">
            <a:extLst>
              <a:ext uri="{FF2B5EF4-FFF2-40B4-BE49-F238E27FC236}">
                <a16:creationId xmlns:a16="http://schemas.microsoft.com/office/drawing/2014/main" id="{A8AD04F1-0977-4C34-BA25-F394471EA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69" y="1215562"/>
            <a:ext cx="7569926" cy="173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0EDF8F-A2F0-40FC-8EDA-1E174A0071C4}"/>
              </a:ext>
            </a:extLst>
          </p:cNvPr>
          <p:cNvSpPr txBox="1"/>
          <p:nvPr/>
        </p:nvSpPr>
        <p:spPr>
          <a:xfrm>
            <a:off x="2109651" y="3716676"/>
            <a:ext cx="58260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222222"/>
                </a:solidFill>
                <a:latin typeface="Source Sans Pro" panose="020B0503030403020204" pitchFamily="34" charset="0"/>
              </a:rPr>
              <a:t> </a:t>
            </a:r>
            <a:r>
              <a:rPr lang="en-US" sz="2400" dirty="0">
                <a:solidFill>
                  <a:srgbClr val="222222"/>
                </a:solidFill>
                <a:latin typeface="Source Sans Pro" panose="020B0503030403020204" pitchFamily="34" charset="0"/>
              </a:rPr>
              <a:t>data is being inserted in map collection type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8619155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Example of Cassandra List Collection">
            <a:extLst>
              <a:ext uri="{FF2B5EF4-FFF2-40B4-BE49-F238E27FC236}">
                <a16:creationId xmlns:a16="http://schemas.microsoft.com/office/drawing/2014/main" id="{E64CD12B-6061-4D9F-93B5-B8550D570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3" y="1446201"/>
            <a:ext cx="6922601" cy="210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350FA3-DBDB-4ABF-A6D6-D472C5188875}"/>
              </a:ext>
            </a:extLst>
          </p:cNvPr>
          <p:cNvSpPr txBox="1"/>
          <p:nvPr/>
        </p:nvSpPr>
        <p:spPr>
          <a:xfrm>
            <a:off x="1273629" y="4207873"/>
            <a:ext cx="487897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Remove the contents of table</a:t>
            </a:r>
            <a:endParaRPr lang="en-IN" sz="2700" dirty="0"/>
          </a:p>
        </p:txBody>
      </p:sp>
    </p:spTree>
    <p:extLst>
      <p:ext uri="{BB962C8B-B14F-4D97-AF65-F5344CB8AC3E}">
        <p14:creationId xmlns:p14="http://schemas.microsoft.com/office/powerpoint/2010/main" val="221636491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57E368-EC58-4618-A8E8-4DF7A4811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54" y="1630714"/>
            <a:ext cx="5622029" cy="20546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17D380-D58D-4CF9-9147-CA327C523018}"/>
              </a:ext>
            </a:extLst>
          </p:cNvPr>
          <p:cNvSpPr txBox="1"/>
          <p:nvPr/>
        </p:nvSpPr>
        <p:spPr>
          <a:xfrm>
            <a:off x="2103120" y="4331971"/>
            <a:ext cx="40233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Drop table and </a:t>
            </a:r>
            <a:r>
              <a:rPr lang="en-US" sz="2700" dirty="0" err="1"/>
              <a:t>Keyspace</a:t>
            </a:r>
            <a:endParaRPr lang="en-IN" sz="2700" dirty="0"/>
          </a:p>
        </p:txBody>
      </p:sp>
    </p:spTree>
    <p:extLst>
      <p:ext uri="{BB962C8B-B14F-4D97-AF65-F5344CB8AC3E}">
        <p14:creationId xmlns:p14="http://schemas.microsoft.com/office/powerpoint/2010/main" val="128424199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5E46AA-A7BA-43BB-8223-F291F6596802}"/>
              </a:ext>
            </a:extLst>
          </p:cNvPr>
          <p:cNvSpPr txBox="1"/>
          <p:nvPr/>
        </p:nvSpPr>
        <p:spPr>
          <a:xfrm>
            <a:off x="783772" y="3640689"/>
            <a:ext cx="457200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700" dirty="0"/>
              <a:t>Drop </a:t>
            </a:r>
            <a:r>
              <a:rPr lang="en-IN" sz="2700" dirty="0" err="1"/>
              <a:t>keyspace</a:t>
            </a:r>
            <a:r>
              <a:rPr lang="en-IN" sz="2700" dirty="0"/>
              <a:t> University</a:t>
            </a:r>
            <a:r>
              <a:rPr lang="en-IN" sz="1350" dirty="0"/>
              <a:t>;</a:t>
            </a:r>
          </a:p>
        </p:txBody>
      </p:sp>
      <p:pic>
        <p:nvPicPr>
          <p:cNvPr id="3" name="Picture 2" descr="Drop Table">
            <a:extLst>
              <a:ext uri="{FF2B5EF4-FFF2-40B4-BE49-F238E27FC236}">
                <a16:creationId xmlns:a16="http://schemas.microsoft.com/office/drawing/2014/main" id="{624CFF1D-075B-4243-A5BF-FBD6681C2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006" y="1552338"/>
            <a:ext cx="5315339" cy="187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093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838787-36B1-447A-B2BD-5651ED318AEF}"/>
              </a:ext>
            </a:extLst>
          </p:cNvPr>
          <p:cNvSpPr txBox="1"/>
          <p:nvPr/>
        </p:nvSpPr>
        <p:spPr>
          <a:xfrm>
            <a:off x="467544" y="1052736"/>
            <a:ext cx="77768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85750" algn="just">
              <a:buFont typeface="Arial" pitchFamily="34" charset="0"/>
              <a:buChar char="•"/>
            </a:pPr>
            <a:r>
              <a:rPr lang="en-US" sz="1800" b="1" dirty="0">
                <a:sym typeface="Wingdings" pitchFamily="2" charset="2"/>
              </a:rPr>
              <a:t>Read consistency means how many replicas must respond before sending out the result to client application</a:t>
            </a:r>
          </a:p>
          <a:p>
            <a:pPr indent="-285750" algn="just">
              <a:buFont typeface="Arial" pitchFamily="34" charset="0"/>
              <a:buChar char="•"/>
            </a:pPr>
            <a:endParaRPr lang="en-US" b="1" dirty="0">
              <a:sym typeface="Wingdings" pitchFamily="2" charset="2"/>
            </a:endParaRPr>
          </a:p>
          <a:p>
            <a:pPr indent="-285750" algn="just">
              <a:buFont typeface="Arial" pitchFamily="34" charset="0"/>
              <a:buChar char="•"/>
            </a:pPr>
            <a:r>
              <a:rPr lang="en-US" sz="1800" b="1" dirty="0">
                <a:sym typeface="Wingdings" pitchFamily="2" charset="2"/>
              </a:rPr>
              <a:t>Write consistency is how many replicas write must succeed before sending out an acknowledgement to the </a:t>
            </a:r>
            <a:r>
              <a:rPr lang="en-US" sz="1800" b="1">
                <a:sym typeface="Wingdings" pitchFamily="2" charset="2"/>
              </a:rPr>
              <a:t>client application</a:t>
            </a:r>
            <a:endParaRPr lang="en-US" sz="1800" b="1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47834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520" y="188640"/>
            <a:ext cx="8568952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5. Anti Entropy and Read Repair</a:t>
            </a:r>
          </a:p>
          <a:p>
            <a:pPr indent="-285750" algn="just">
              <a:buFont typeface="Arial" pitchFamily="34" charset="0"/>
              <a:buChar char="•"/>
            </a:pPr>
            <a:endParaRPr lang="en-US" sz="2400" dirty="0"/>
          </a:p>
          <a:p>
            <a:pPr indent="-285750" algn="just">
              <a:buFont typeface="Arial" pitchFamily="34" charset="0"/>
              <a:buChar char="•"/>
            </a:pPr>
            <a:r>
              <a:rPr lang="en-US" sz="2400" dirty="0"/>
              <a:t>A </a:t>
            </a:r>
            <a:r>
              <a:rPr lang="en-US" sz="2400" b="1" dirty="0"/>
              <a:t>client can connect to any node in the cluster to read data</a:t>
            </a:r>
            <a:endParaRPr lang="en-US" sz="2400" b="1" dirty="0">
              <a:sym typeface="Wingdings" pitchFamily="2" charset="2"/>
            </a:endParaRPr>
          </a:p>
          <a:p>
            <a:pPr indent="-285750" algn="just">
              <a:buFont typeface="Arial" pitchFamily="34" charset="0"/>
              <a:buChar char="•"/>
            </a:pPr>
            <a:endParaRPr lang="en-US" sz="2400" dirty="0">
              <a:sym typeface="Wingdings" pitchFamily="2" charset="2"/>
            </a:endParaRPr>
          </a:p>
          <a:p>
            <a:pPr indent="-285750" algn="just">
              <a:buFont typeface="Arial" pitchFamily="34" charset="0"/>
              <a:buChar char="•"/>
            </a:pPr>
            <a:r>
              <a:rPr lang="en-US" sz="2400" b="1" dirty="0">
                <a:sym typeface="Wingdings" pitchFamily="2" charset="2"/>
              </a:rPr>
              <a:t>How many nodes will be read before responding  to the client is based on the Consistency level specified by the client</a:t>
            </a:r>
          </a:p>
          <a:p>
            <a:pPr indent="-285750" algn="just">
              <a:buFont typeface="Arial" pitchFamily="34" charset="0"/>
              <a:buChar char="•"/>
            </a:pPr>
            <a:endParaRPr lang="en-US" sz="2400" dirty="0">
              <a:sym typeface="Wingdings" pitchFamily="2" charset="2"/>
            </a:endParaRPr>
          </a:p>
          <a:p>
            <a:pPr indent="-285750" algn="just">
              <a:buFont typeface="Arial" pitchFamily="34" charset="0"/>
              <a:buChar char="•"/>
            </a:pPr>
            <a:r>
              <a:rPr lang="en-US" sz="2400" dirty="0">
                <a:sym typeface="Wingdings" pitchFamily="2" charset="2"/>
              </a:rPr>
              <a:t> If </a:t>
            </a:r>
            <a:r>
              <a:rPr lang="en-US" sz="2400" b="1" dirty="0">
                <a:sym typeface="Wingdings" pitchFamily="2" charset="2"/>
              </a:rPr>
              <a:t>few of the nodes respond with an out of date value </a:t>
            </a:r>
            <a:r>
              <a:rPr lang="en-US" sz="2400" dirty="0">
                <a:sym typeface="Wingdings" pitchFamily="2" charset="2"/>
              </a:rPr>
              <a:t>Cassandra will </a:t>
            </a:r>
            <a:r>
              <a:rPr lang="en-US" sz="2400" b="1" dirty="0">
                <a:sym typeface="Wingdings" pitchFamily="2" charset="2"/>
              </a:rPr>
              <a:t>initiate a read repair to bring the replicas with stale values up to date</a:t>
            </a:r>
          </a:p>
          <a:p>
            <a:pPr indent="-285750" algn="just">
              <a:buFont typeface="Arial" pitchFamily="34" charset="0"/>
              <a:buChar char="•"/>
            </a:pPr>
            <a:endParaRPr lang="en-US" sz="2400" b="1" dirty="0">
              <a:sym typeface="Wingdings" pitchFamily="2" charset="2"/>
            </a:endParaRPr>
          </a:p>
          <a:p>
            <a:pPr indent="-285750" algn="just">
              <a:buFont typeface="Arial" pitchFamily="34" charset="0"/>
              <a:buChar char="•"/>
            </a:pPr>
            <a:r>
              <a:rPr lang="en-US" sz="2400" dirty="0">
                <a:sym typeface="Wingdings" pitchFamily="2" charset="2"/>
              </a:rPr>
              <a:t>This is </a:t>
            </a:r>
            <a:r>
              <a:rPr lang="en-US" sz="2400" b="1" dirty="0">
                <a:sym typeface="Wingdings" pitchFamily="2" charset="2"/>
              </a:rPr>
              <a:t>done using Anti Entropy  gossip protocol</a:t>
            </a:r>
            <a:r>
              <a:rPr lang="en-US" sz="2400" dirty="0">
                <a:sym typeface="Wingdings" pitchFamily="2" charset="2"/>
              </a:rPr>
              <a:t>.</a:t>
            </a:r>
          </a:p>
          <a:p>
            <a:pPr indent="-285750" algn="just">
              <a:buFont typeface="Arial" pitchFamily="34" charset="0"/>
              <a:buChar char="•"/>
            </a:pPr>
            <a:endParaRPr lang="en-US" sz="2400" dirty="0">
              <a:sym typeface="Wingdings" pitchFamily="2" charset="2"/>
            </a:endParaRPr>
          </a:p>
          <a:p>
            <a:pPr indent="-285750" algn="just">
              <a:buFont typeface="Arial" pitchFamily="34" charset="0"/>
              <a:buChar char="•"/>
            </a:pPr>
            <a:r>
              <a:rPr lang="en-US" sz="2400" dirty="0">
                <a:sym typeface="Wingdings" pitchFamily="2" charset="2"/>
              </a:rPr>
              <a:t>Anti entropy implies </a:t>
            </a:r>
            <a:r>
              <a:rPr lang="en-US" sz="2400" b="1" dirty="0">
                <a:sym typeface="Wingdings" pitchFamily="2" charset="2"/>
              </a:rPr>
              <a:t>comparing all the replicas of each piece of data and updating each replica to the newest version</a:t>
            </a:r>
          </a:p>
          <a:p>
            <a:pPr indent="-285750" algn="just">
              <a:buFont typeface="Arial" pitchFamily="34" charset="0"/>
              <a:buChar char="•"/>
            </a:pPr>
            <a:endParaRPr lang="en-US" sz="2400" dirty="0">
              <a:sym typeface="Wingdings" pitchFamily="2" charset="2"/>
            </a:endParaRPr>
          </a:p>
          <a:p>
            <a:pPr algn="just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23667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3528" y="116632"/>
            <a:ext cx="813690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b="1" dirty="0"/>
              <a:t>6. </a:t>
            </a:r>
            <a:r>
              <a:rPr lang="en-IN" sz="2400" b="1" dirty="0"/>
              <a:t>Write operation in Cassandra</a:t>
            </a:r>
            <a:endParaRPr lang="en-IN" sz="2400" dirty="0"/>
          </a:p>
          <a:p>
            <a:pPr algn="just">
              <a:buFont typeface="Arial" pitchFamily="34" charset="0"/>
              <a:buChar char="•"/>
            </a:pPr>
            <a:endParaRPr lang="en-IN" dirty="0"/>
          </a:p>
          <a:p>
            <a:pPr algn="just">
              <a:buFont typeface="Arial" pitchFamily="34" charset="0"/>
              <a:buChar char="•"/>
            </a:pPr>
            <a:r>
              <a:rPr lang="en-IN" b="1" dirty="0"/>
              <a:t> When write request comes to the node, first of all, it logs in the commit log. Commit log is used for crash recovery.</a:t>
            </a:r>
          </a:p>
          <a:p>
            <a:pPr algn="just">
              <a:buFont typeface="Arial" pitchFamily="34" charset="0"/>
              <a:buChar char="•"/>
            </a:pPr>
            <a:r>
              <a:rPr lang="en-US" b="1" dirty="0"/>
              <a:t> </a:t>
            </a:r>
            <a:r>
              <a:rPr lang="en-US" b="1" dirty="0">
                <a:solidFill>
                  <a:srgbClr val="FF0000"/>
                </a:solidFill>
              </a:rPr>
              <a:t>A W</a:t>
            </a:r>
            <a:r>
              <a:rPr lang="en-IN" b="1" dirty="0">
                <a:solidFill>
                  <a:srgbClr val="FF0000"/>
                </a:solidFill>
              </a:rPr>
              <a:t>rite is taken as successful only if it is written to the commit log.</a:t>
            </a:r>
          </a:p>
          <a:p>
            <a:pPr algn="just">
              <a:buFont typeface="Arial" pitchFamily="34" charset="0"/>
              <a:buChar char="•"/>
            </a:pPr>
            <a:endParaRPr lang="en-IN" b="1" dirty="0">
              <a:solidFill>
                <a:srgbClr val="FF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FF0000"/>
                </a:solidFill>
              </a:rPr>
              <a:t>After data written in Commit log, the next step is to push the write to a memory resident data structure called Mem-table</a:t>
            </a:r>
          </a:p>
          <a:p>
            <a:pPr algn="just">
              <a:buFont typeface="Arial" pitchFamily="34" charset="0"/>
              <a:buChar char="•"/>
            </a:pPr>
            <a:endParaRPr lang="en-IN" b="1" dirty="0"/>
          </a:p>
          <a:p>
            <a:pPr algn="just">
              <a:buFont typeface="Arial" pitchFamily="34" charset="0"/>
              <a:buChar char="•"/>
            </a:pPr>
            <a:r>
              <a:rPr lang="en-IN" b="1" dirty="0"/>
              <a:t> Data written in the </a:t>
            </a:r>
            <a:r>
              <a:rPr lang="en-IN" b="1" dirty="0" err="1"/>
              <a:t>mem</a:t>
            </a:r>
            <a:r>
              <a:rPr lang="en-IN" b="1" dirty="0"/>
              <a:t>-table on each write request also writes in commit log separately. </a:t>
            </a:r>
          </a:p>
          <a:p>
            <a:pPr algn="just">
              <a:buFont typeface="Arial" pitchFamily="34" charset="0"/>
              <a:buChar char="•"/>
            </a:pPr>
            <a:endParaRPr lang="en-IN" b="1" dirty="0"/>
          </a:p>
          <a:p>
            <a:pPr algn="just">
              <a:buFont typeface="Arial" pitchFamily="34" charset="0"/>
              <a:buChar char="•"/>
            </a:pPr>
            <a:r>
              <a:rPr lang="en-IN" b="1" dirty="0" err="1"/>
              <a:t>Mem</a:t>
            </a:r>
            <a:r>
              <a:rPr lang="en-IN" b="1" dirty="0"/>
              <a:t>-table is a temporarily stored data in the memory while Commit log logs the transaction records for back up purposes or crash recovery</a:t>
            </a:r>
          </a:p>
          <a:p>
            <a:pPr algn="just">
              <a:buFont typeface="Arial" pitchFamily="34" charset="0"/>
              <a:buChar char="•"/>
            </a:pPr>
            <a:endParaRPr lang="en-IN" b="1" dirty="0"/>
          </a:p>
          <a:p>
            <a:pPr algn="just">
              <a:buFont typeface="Arial" pitchFamily="34" charset="0"/>
              <a:buChar char="•"/>
            </a:pPr>
            <a:r>
              <a:rPr lang="en-IN" b="1" dirty="0"/>
              <a:t>When mem-table has reached a threshold, data is flushed to the disk in a file called </a:t>
            </a:r>
            <a:r>
              <a:rPr lang="en-IN" b="1" dirty="0" err="1"/>
              <a:t>SSTable</a:t>
            </a:r>
            <a:r>
              <a:rPr lang="en-IN" b="1" dirty="0"/>
              <a:t> (Sorted String Table).</a:t>
            </a:r>
          </a:p>
        </p:txBody>
      </p:sp>
      <p:pic>
        <p:nvPicPr>
          <p:cNvPr id="20482" name="Picture 2" descr="https://www.guru99.com/images/cassandra/021116_0524_CassandraAr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5000624"/>
            <a:ext cx="4457700" cy="18573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92814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64408" y="226184"/>
            <a:ext cx="6172200" cy="36933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21469"/>
            <a:r>
              <a:rPr lang="en-US" sz="2400" b="1" dirty="0"/>
              <a:t>7. </a:t>
            </a:r>
            <a:r>
              <a:rPr sz="2400" b="1" dirty="0"/>
              <a:t>Hi</a:t>
            </a:r>
            <a:r>
              <a:rPr sz="2400" b="1" spc="-4" dirty="0"/>
              <a:t>nte</a:t>
            </a:r>
            <a:r>
              <a:rPr sz="2400" b="1" dirty="0"/>
              <a:t>d</a:t>
            </a:r>
            <a:r>
              <a:rPr sz="2400" b="1" spc="-23" dirty="0"/>
              <a:t> </a:t>
            </a:r>
            <a:r>
              <a:rPr sz="2400" b="1" spc="-4" dirty="0"/>
              <a:t>H</a:t>
            </a:r>
            <a:r>
              <a:rPr sz="2400" b="1" dirty="0"/>
              <a:t>a</a:t>
            </a:r>
            <a:r>
              <a:rPr sz="2400" b="1" spc="-8" dirty="0"/>
              <a:t>ndoffs</a:t>
            </a:r>
          </a:p>
        </p:txBody>
      </p:sp>
      <p:sp>
        <p:nvSpPr>
          <p:cNvPr id="3" name="object 3"/>
          <p:cNvSpPr/>
          <p:nvPr/>
        </p:nvSpPr>
        <p:spPr>
          <a:xfrm>
            <a:off x="628650" y="2894762"/>
            <a:ext cx="925639" cy="5702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681509" y="2933653"/>
            <a:ext cx="802005" cy="449104"/>
          </a:xfrm>
          <a:custGeom>
            <a:avLst/>
            <a:gdLst/>
            <a:ahLst/>
            <a:cxnLst/>
            <a:rect l="l" t="t" r="r" b="b"/>
            <a:pathLst>
              <a:path w="1069339" h="598804">
                <a:moveTo>
                  <a:pt x="0" y="598318"/>
                </a:moveTo>
                <a:lnTo>
                  <a:pt x="1068779" y="598318"/>
                </a:lnTo>
                <a:lnTo>
                  <a:pt x="1068779" y="0"/>
                </a:lnTo>
                <a:lnTo>
                  <a:pt x="0" y="0"/>
                </a:lnTo>
                <a:lnTo>
                  <a:pt x="0" y="5983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 txBox="1"/>
          <p:nvPr/>
        </p:nvSpPr>
        <p:spPr>
          <a:xfrm>
            <a:off x="735823" y="2918607"/>
            <a:ext cx="802005" cy="300147"/>
          </a:xfrm>
          <a:prstGeom prst="rect">
            <a:avLst/>
          </a:prstGeom>
          <a:ln w="12541">
            <a:solidFill>
              <a:srgbClr val="000000"/>
            </a:solidFill>
          </a:ln>
        </p:spPr>
        <p:txBody>
          <a:bodyPr vert="horz" wrap="square" lIns="0" tIns="120015" rIns="0" bIns="0" rtlCol="0">
            <a:spAutoFit/>
          </a:bodyPr>
          <a:lstStyle/>
          <a:p>
            <a:pPr marL="212408">
              <a:spcBef>
                <a:spcPts val="945"/>
              </a:spcBef>
            </a:pPr>
            <a:r>
              <a:rPr sz="1163" b="1" spc="-15" dirty="0">
                <a:latin typeface="Calibri"/>
                <a:cs typeface="Calibri"/>
              </a:rPr>
              <a:t>C</a:t>
            </a:r>
            <a:r>
              <a:rPr sz="1163" b="1" spc="8" dirty="0">
                <a:latin typeface="Calibri"/>
                <a:cs typeface="Calibri"/>
              </a:rPr>
              <a:t>li</a:t>
            </a:r>
            <a:r>
              <a:rPr sz="1163" b="1" spc="11" dirty="0">
                <a:latin typeface="Calibri"/>
                <a:cs typeface="Calibri"/>
              </a:rPr>
              <a:t>e</a:t>
            </a:r>
            <a:r>
              <a:rPr sz="1163" b="1" spc="45" dirty="0">
                <a:latin typeface="Calibri"/>
                <a:cs typeface="Calibri"/>
              </a:rPr>
              <a:t>n</a:t>
            </a:r>
            <a:r>
              <a:rPr sz="1163" b="1" spc="11" dirty="0">
                <a:latin typeface="Calibri"/>
                <a:cs typeface="Calibri"/>
              </a:rPr>
              <a:t>t</a:t>
            </a:r>
            <a:endParaRPr sz="1163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83088" y="2517073"/>
            <a:ext cx="1417796" cy="641033"/>
          </a:xfrm>
          <a:custGeom>
            <a:avLst/>
            <a:gdLst/>
            <a:ahLst/>
            <a:cxnLst/>
            <a:rect l="l" t="t" r="r" b="b"/>
            <a:pathLst>
              <a:path w="1890395" h="854710">
                <a:moveTo>
                  <a:pt x="0" y="854597"/>
                </a:moveTo>
                <a:lnTo>
                  <a:pt x="1889974" y="0"/>
                </a:lnTo>
              </a:path>
            </a:pathLst>
          </a:custGeom>
          <a:ln w="16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2871686" y="2481798"/>
            <a:ext cx="100013" cy="80010"/>
          </a:xfrm>
          <a:custGeom>
            <a:avLst/>
            <a:gdLst/>
            <a:ahLst/>
            <a:cxnLst/>
            <a:rect l="l" t="t" r="r" b="b"/>
            <a:pathLst>
              <a:path w="133350" h="106680">
                <a:moveTo>
                  <a:pt x="0" y="0"/>
                </a:moveTo>
                <a:lnTo>
                  <a:pt x="50046" y="106201"/>
                </a:lnTo>
                <a:lnTo>
                  <a:pt x="133342" y="415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2909348" y="1997285"/>
            <a:ext cx="1040151" cy="10190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/>
          <p:nvPr/>
        </p:nvSpPr>
        <p:spPr>
          <a:xfrm>
            <a:off x="2971694" y="2036176"/>
            <a:ext cx="916305" cy="897731"/>
          </a:xfrm>
          <a:custGeom>
            <a:avLst/>
            <a:gdLst/>
            <a:ahLst/>
            <a:cxnLst/>
            <a:rect l="l" t="t" r="r" b="b"/>
            <a:pathLst>
              <a:path w="1221739" h="1196975">
                <a:moveTo>
                  <a:pt x="610730" y="0"/>
                </a:moveTo>
                <a:lnTo>
                  <a:pt x="563007" y="1800"/>
                </a:lnTo>
                <a:lnTo>
                  <a:pt x="516288" y="7112"/>
                </a:lnTo>
                <a:lnTo>
                  <a:pt x="470707" y="15803"/>
                </a:lnTo>
                <a:lnTo>
                  <a:pt x="426403" y="27741"/>
                </a:lnTo>
                <a:lnTo>
                  <a:pt x="383509" y="42790"/>
                </a:lnTo>
                <a:lnTo>
                  <a:pt x="342163" y="60820"/>
                </a:lnTo>
                <a:lnTo>
                  <a:pt x="302500" y="81696"/>
                </a:lnTo>
                <a:lnTo>
                  <a:pt x="264655" y="105285"/>
                </a:lnTo>
                <a:lnTo>
                  <a:pt x="228765" y="131455"/>
                </a:lnTo>
                <a:lnTo>
                  <a:pt x="194966" y="160072"/>
                </a:lnTo>
                <a:lnTo>
                  <a:pt x="163393" y="191003"/>
                </a:lnTo>
                <a:lnTo>
                  <a:pt x="134182" y="224116"/>
                </a:lnTo>
                <a:lnTo>
                  <a:pt x="107469" y="259276"/>
                </a:lnTo>
                <a:lnTo>
                  <a:pt x="83391" y="296352"/>
                </a:lnTo>
                <a:lnTo>
                  <a:pt x="62082" y="335209"/>
                </a:lnTo>
                <a:lnTo>
                  <a:pt x="43678" y="375715"/>
                </a:lnTo>
                <a:lnTo>
                  <a:pt x="28316" y="417736"/>
                </a:lnTo>
                <a:lnTo>
                  <a:pt x="16131" y="461141"/>
                </a:lnTo>
                <a:lnTo>
                  <a:pt x="7260" y="505794"/>
                </a:lnTo>
                <a:lnTo>
                  <a:pt x="1837" y="551564"/>
                </a:lnTo>
                <a:lnTo>
                  <a:pt x="0" y="598318"/>
                </a:lnTo>
                <a:lnTo>
                  <a:pt x="1837" y="645071"/>
                </a:lnTo>
                <a:lnTo>
                  <a:pt x="7260" y="690841"/>
                </a:lnTo>
                <a:lnTo>
                  <a:pt x="16131" y="735495"/>
                </a:lnTo>
                <a:lnTo>
                  <a:pt x="28316" y="778899"/>
                </a:lnTo>
                <a:lnTo>
                  <a:pt x="43678" y="820920"/>
                </a:lnTo>
                <a:lnTo>
                  <a:pt x="62082" y="861426"/>
                </a:lnTo>
                <a:lnTo>
                  <a:pt x="83391" y="900284"/>
                </a:lnTo>
                <a:lnTo>
                  <a:pt x="107470" y="937359"/>
                </a:lnTo>
                <a:lnTo>
                  <a:pt x="134182" y="972519"/>
                </a:lnTo>
                <a:lnTo>
                  <a:pt x="163393" y="1005632"/>
                </a:lnTo>
                <a:lnTo>
                  <a:pt x="194966" y="1036563"/>
                </a:lnTo>
                <a:lnTo>
                  <a:pt x="228765" y="1065180"/>
                </a:lnTo>
                <a:lnTo>
                  <a:pt x="264655" y="1091350"/>
                </a:lnTo>
                <a:lnTo>
                  <a:pt x="302500" y="1114939"/>
                </a:lnTo>
                <a:lnTo>
                  <a:pt x="342163" y="1135815"/>
                </a:lnTo>
                <a:lnTo>
                  <a:pt x="383509" y="1153845"/>
                </a:lnTo>
                <a:lnTo>
                  <a:pt x="426403" y="1168895"/>
                </a:lnTo>
                <a:lnTo>
                  <a:pt x="470707" y="1180832"/>
                </a:lnTo>
                <a:lnTo>
                  <a:pt x="516288" y="1189523"/>
                </a:lnTo>
                <a:lnTo>
                  <a:pt x="563007" y="1194835"/>
                </a:lnTo>
                <a:lnTo>
                  <a:pt x="610730" y="1196636"/>
                </a:lnTo>
                <a:lnTo>
                  <a:pt x="658476" y="1194835"/>
                </a:lnTo>
                <a:lnTo>
                  <a:pt x="705213" y="1189523"/>
                </a:lnTo>
                <a:lnTo>
                  <a:pt x="750807" y="1180832"/>
                </a:lnTo>
                <a:lnTo>
                  <a:pt x="795122" y="1168895"/>
                </a:lnTo>
                <a:lnTo>
                  <a:pt x="838022" y="1153845"/>
                </a:lnTo>
                <a:lnTo>
                  <a:pt x="879372" y="1135815"/>
                </a:lnTo>
                <a:lnTo>
                  <a:pt x="919036" y="1114939"/>
                </a:lnTo>
                <a:lnTo>
                  <a:pt x="956880" y="1091350"/>
                </a:lnTo>
                <a:lnTo>
                  <a:pt x="992767" y="1065180"/>
                </a:lnTo>
                <a:lnTo>
                  <a:pt x="1026561" y="1036563"/>
                </a:lnTo>
                <a:lnTo>
                  <a:pt x="1058128" y="1005632"/>
                </a:lnTo>
                <a:lnTo>
                  <a:pt x="1087332" y="972519"/>
                </a:lnTo>
                <a:lnTo>
                  <a:pt x="1114037" y="937359"/>
                </a:lnTo>
                <a:lnTo>
                  <a:pt x="1138108" y="900284"/>
                </a:lnTo>
                <a:lnTo>
                  <a:pt x="1159409" y="861426"/>
                </a:lnTo>
                <a:lnTo>
                  <a:pt x="1177805" y="820920"/>
                </a:lnTo>
                <a:lnTo>
                  <a:pt x="1193160" y="778899"/>
                </a:lnTo>
                <a:lnTo>
                  <a:pt x="1205338" y="735495"/>
                </a:lnTo>
                <a:lnTo>
                  <a:pt x="1214205" y="690841"/>
                </a:lnTo>
                <a:lnTo>
                  <a:pt x="1219625" y="645071"/>
                </a:lnTo>
                <a:lnTo>
                  <a:pt x="1221461" y="598318"/>
                </a:lnTo>
                <a:lnTo>
                  <a:pt x="1219625" y="551564"/>
                </a:lnTo>
                <a:lnTo>
                  <a:pt x="1214205" y="505794"/>
                </a:lnTo>
                <a:lnTo>
                  <a:pt x="1205338" y="461141"/>
                </a:lnTo>
                <a:lnTo>
                  <a:pt x="1193160" y="417736"/>
                </a:lnTo>
                <a:lnTo>
                  <a:pt x="1177805" y="375715"/>
                </a:lnTo>
                <a:lnTo>
                  <a:pt x="1159409" y="335209"/>
                </a:lnTo>
                <a:lnTo>
                  <a:pt x="1138108" y="296352"/>
                </a:lnTo>
                <a:lnTo>
                  <a:pt x="1114037" y="259276"/>
                </a:lnTo>
                <a:lnTo>
                  <a:pt x="1087332" y="224116"/>
                </a:lnTo>
                <a:lnTo>
                  <a:pt x="1058128" y="191003"/>
                </a:lnTo>
                <a:lnTo>
                  <a:pt x="1026561" y="160072"/>
                </a:lnTo>
                <a:lnTo>
                  <a:pt x="992767" y="131455"/>
                </a:lnTo>
                <a:lnTo>
                  <a:pt x="956880" y="105285"/>
                </a:lnTo>
                <a:lnTo>
                  <a:pt x="919036" y="81696"/>
                </a:lnTo>
                <a:lnTo>
                  <a:pt x="879372" y="60820"/>
                </a:lnTo>
                <a:lnTo>
                  <a:pt x="838022" y="42790"/>
                </a:lnTo>
                <a:lnTo>
                  <a:pt x="795122" y="27741"/>
                </a:lnTo>
                <a:lnTo>
                  <a:pt x="750807" y="15803"/>
                </a:lnTo>
                <a:lnTo>
                  <a:pt x="705213" y="7112"/>
                </a:lnTo>
                <a:lnTo>
                  <a:pt x="658476" y="1800"/>
                </a:lnTo>
                <a:lnTo>
                  <a:pt x="610730" y="0"/>
                </a:lnTo>
                <a:close/>
              </a:path>
            </a:pathLst>
          </a:custGeom>
          <a:solidFill>
            <a:srgbClr val="FD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/>
          <p:nvPr/>
        </p:nvSpPr>
        <p:spPr>
          <a:xfrm>
            <a:off x="2971694" y="2036176"/>
            <a:ext cx="916305" cy="897731"/>
          </a:xfrm>
          <a:custGeom>
            <a:avLst/>
            <a:gdLst/>
            <a:ahLst/>
            <a:cxnLst/>
            <a:rect l="l" t="t" r="r" b="b"/>
            <a:pathLst>
              <a:path w="1221739" h="1196975">
                <a:moveTo>
                  <a:pt x="0" y="598318"/>
                </a:moveTo>
                <a:lnTo>
                  <a:pt x="1837" y="551564"/>
                </a:lnTo>
                <a:lnTo>
                  <a:pt x="7260" y="505794"/>
                </a:lnTo>
                <a:lnTo>
                  <a:pt x="16131" y="461141"/>
                </a:lnTo>
                <a:lnTo>
                  <a:pt x="28316" y="417736"/>
                </a:lnTo>
                <a:lnTo>
                  <a:pt x="43678" y="375715"/>
                </a:lnTo>
                <a:lnTo>
                  <a:pt x="62082" y="335209"/>
                </a:lnTo>
                <a:lnTo>
                  <a:pt x="83391" y="296352"/>
                </a:lnTo>
                <a:lnTo>
                  <a:pt x="107469" y="259276"/>
                </a:lnTo>
                <a:lnTo>
                  <a:pt x="134182" y="224116"/>
                </a:lnTo>
                <a:lnTo>
                  <a:pt x="163393" y="191003"/>
                </a:lnTo>
                <a:lnTo>
                  <a:pt x="194966" y="160072"/>
                </a:lnTo>
                <a:lnTo>
                  <a:pt x="228765" y="131455"/>
                </a:lnTo>
                <a:lnTo>
                  <a:pt x="264655" y="105285"/>
                </a:lnTo>
                <a:lnTo>
                  <a:pt x="302500" y="81696"/>
                </a:lnTo>
                <a:lnTo>
                  <a:pt x="342163" y="60820"/>
                </a:lnTo>
                <a:lnTo>
                  <a:pt x="383509" y="42790"/>
                </a:lnTo>
                <a:lnTo>
                  <a:pt x="426403" y="27741"/>
                </a:lnTo>
                <a:lnTo>
                  <a:pt x="470707" y="15803"/>
                </a:lnTo>
                <a:lnTo>
                  <a:pt x="516288" y="7112"/>
                </a:lnTo>
                <a:lnTo>
                  <a:pt x="563007" y="1800"/>
                </a:lnTo>
                <a:lnTo>
                  <a:pt x="610730" y="0"/>
                </a:lnTo>
                <a:lnTo>
                  <a:pt x="658476" y="1800"/>
                </a:lnTo>
                <a:lnTo>
                  <a:pt x="705213" y="7112"/>
                </a:lnTo>
                <a:lnTo>
                  <a:pt x="750807" y="15803"/>
                </a:lnTo>
                <a:lnTo>
                  <a:pt x="795122" y="27741"/>
                </a:lnTo>
                <a:lnTo>
                  <a:pt x="838022" y="42790"/>
                </a:lnTo>
                <a:lnTo>
                  <a:pt x="879372" y="60820"/>
                </a:lnTo>
                <a:lnTo>
                  <a:pt x="919036" y="81696"/>
                </a:lnTo>
                <a:lnTo>
                  <a:pt x="956880" y="105285"/>
                </a:lnTo>
                <a:lnTo>
                  <a:pt x="992767" y="131455"/>
                </a:lnTo>
                <a:lnTo>
                  <a:pt x="1026561" y="160072"/>
                </a:lnTo>
                <a:lnTo>
                  <a:pt x="1058128" y="191003"/>
                </a:lnTo>
                <a:lnTo>
                  <a:pt x="1087332" y="224116"/>
                </a:lnTo>
                <a:lnTo>
                  <a:pt x="1114037" y="259276"/>
                </a:lnTo>
                <a:lnTo>
                  <a:pt x="1138108" y="296352"/>
                </a:lnTo>
                <a:lnTo>
                  <a:pt x="1159409" y="335209"/>
                </a:lnTo>
                <a:lnTo>
                  <a:pt x="1177805" y="375715"/>
                </a:lnTo>
                <a:lnTo>
                  <a:pt x="1193160" y="417736"/>
                </a:lnTo>
                <a:lnTo>
                  <a:pt x="1205338" y="461141"/>
                </a:lnTo>
                <a:lnTo>
                  <a:pt x="1214205" y="505794"/>
                </a:lnTo>
                <a:lnTo>
                  <a:pt x="1219625" y="551564"/>
                </a:lnTo>
                <a:lnTo>
                  <a:pt x="1221461" y="598318"/>
                </a:lnTo>
                <a:lnTo>
                  <a:pt x="1219625" y="645071"/>
                </a:lnTo>
                <a:lnTo>
                  <a:pt x="1214205" y="690841"/>
                </a:lnTo>
                <a:lnTo>
                  <a:pt x="1205338" y="735495"/>
                </a:lnTo>
                <a:lnTo>
                  <a:pt x="1193160" y="778899"/>
                </a:lnTo>
                <a:lnTo>
                  <a:pt x="1177805" y="820920"/>
                </a:lnTo>
                <a:lnTo>
                  <a:pt x="1159409" y="861426"/>
                </a:lnTo>
                <a:lnTo>
                  <a:pt x="1138108" y="900284"/>
                </a:lnTo>
                <a:lnTo>
                  <a:pt x="1114037" y="937359"/>
                </a:lnTo>
                <a:lnTo>
                  <a:pt x="1087332" y="972519"/>
                </a:lnTo>
                <a:lnTo>
                  <a:pt x="1058128" y="1005632"/>
                </a:lnTo>
                <a:lnTo>
                  <a:pt x="1026561" y="1036563"/>
                </a:lnTo>
                <a:lnTo>
                  <a:pt x="992767" y="1065180"/>
                </a:lnTo>
                <a:lnTo>
                  <a:pt x="956880" y="1091350"/>
                </a:lnTo>
                <a:lnTo>
                  <a:pt x="919036" y="1114939"/>
                </a:lnTo>
                <a:lnTo>
                  <a:pt x="879372" y="1135815"/>
                </a:lnTo>
                <a:lnTo>
                  <a:pt x="838022" y="1153845"/>
                </a:lnTo>
                <a:lnTo>
                  <a:pt x="795122" y="1168895"/>
                </a:lnTo>
                <a:lnTo>
                  <a:pt x="750807" y="1180832"/>
                </a:lnTo>
                <a:lnTo>
                  <a:pt x="705213" y="1189523"/>
                </a:lnTo>
                <a:lnTo>
                  <a:pt x="658476" y="1194835"/>
                </a:lnTo>
                <a:lnTo>
                  <a:pt x="610730" y="1196636"/>
                </a:lnTo>
                <a:lnTo>
                  <a:pt x="563007" y="1194835"/>
                </a:lnTo>
                <a:lnTo>
                  <a:pt x="516288" y="1189523"/>
                </a:lnTo>
                <a:lnTo>
                  <a:pt x="470707" y="1180832"/>
                </a:lnTo>
                <a:lnTo>
                  <a:pt x="426403" y="1168895"/>
                </a:lnTo>
                <a:lnTo>
                  <a:pt x="383509" y="1153845"/>
                </a:lnTo>
                <a:lnTo>
                  <a:pt x="342163" y="1135815"/>
                </a:lnTo>
                <a:lnTo>
                  <a:pt x="302500" y="1114939"/>
                </a:lnTo>
                <a:lnTo>
                  <a:pt x="264655" y="1091350"/>
                </a:lnTo>
                <a:lnTo>
                  <a:pt x="228765" y="1065180"/>
                </a:lnTo>
                <a:lnTo>
                  <a:pt x="194966" y="1036563"/>
                </a:lnTo>
                <a:lnTo>
                  <a:pt x="163393" y="1005632"/>
                </a:lnTo>
                <a:lnTo>
                  <a:pt x="134182" y="972519"/>
                </a:lnTo>
                <a:lnTo>
                  <a:pt x="107470" y="937359"/>
                </a:lnTo>
                <a:lnTo>
                  <a:pt x="83391" y="900284"/>
                </a:lnTo>
                <a:lnTo>
                  <a:pt x="62082" y="861426"/>
                </a:lnTo>
                <a:lnTo>
                  <a:pt x="43678" y="820920"/>
                </a:lnTo>
                <a:lnTo>
                  <a:pt x="28316" y="778899"/>
                </a:lnTo>
                <a:lnTo>
                  <a:pt x="16131" y="735495"/>
                </a:lnTo>
                <a:lnTo>
                  <a:pt x="7260" y="690841"/>
                </a:lnTo>
                <a:lnTo>
                  <a:pt x="1837" y="645071"/>
                </a:lnTo>
                <a:lnTo>
                  <a:pt x="0" y="598318"/>
                </a:lnTo>
                <a:close/>
              </a:path>
            </a:pathLst>
          </a:custGeom>
          <a:ln w="126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/>
          <p:nvPr/>
        </p:nvSpPr>
        <p:spPr>
          <a:xfrm>
            <a:off x="2909348" y="3343488"/>
            <a:ext cx="1040151" cy="10190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/>
          <p:nvPr/>
        </p:nvSpPr>
        <p:spPr>
          <a:xfrm>
            <a:off x="3027308" y="3382392"/>
            <a:ext cx="916305" cy="897731"/>
          </a:xfrm>
          <a:custGeom>
            <a:avLst/>
            <a:gdLst/>
            <a:ahLst/>
            <a:cxnLst/>
            <a:rect l="l" t="t" r="r" b="b"/>
            <a:pathLst>
              <a:path w="1221739" h="1196975">
                <a:moveTo>
                  <a:pt x="610730" y="0"/>
                </a:moveTo>
                <a:lnTo>
                  <a:pt x="563007" y="1800"/>
                </a:lnTo>
                <a:lnTo>
                  <a:pt x="516288" y="7112"/>
                </a:lnTo>
                <a:lnTo>
                  <a:pt x="470707" y="15803"/>
                </a:lnTo>
                <a:lnTo>
                  <a:pt x="426403" y="27741"/>
                </a:lnTo>
                <a:lnTo>
                  <a:pt x="383509" y="42790"/>
                </a:lnTo>
                <a:lnTo>
                  <a:pt x="342163" y="60820"/>
                </a:lnTo>
                <a:lnTo>
                  <a:pt x="302500" y="81696"/>
                </a:lnTo>
                <a:lnTo>
                  <a:pt x="264655" y="105285"/>
                </a:lnTo>
                <a:lnTo>
                  <a:pt x="228765" y="131455"/>
                </a:lnTo>
                <a:lnTo>
                  <a:pt x="194966" y="160072"/>
                </a:lnTo>
                <a:lnTo>
                  <a:pt x="163393" y="191003"/>
                </a:lnTo>
                <a:lnTo>
                  <a:pt x="134182" y="224116"/>
                </a:lnTo>
                <a:lnTo>
                  <a:pt x="107469" y="259276"/>
                </a:lnTo>
                <a:lnTo>
                  <a:pt x="83391" y="296352"/>
                </a:lnTo>
                <a:lnTo>
                  <a:pt x="62082" y="335209"/>
                </a:lnTo>
                <a:lnTo>
                  <a:pt x="43678" y="375715"/>
                </a:lnTo>
                <a:lnTo>
                  <a:pt x="28316" y="417736"/>
                </a:lnTo>
                <a:lnTo>
                  <a:pt x="16131" y="461141"/>
                </a:lnTo>
                <a:lnTo>
                  <a:pt x="7260" y="505794"/>
                </a:lnTo>
                <a:lnTo>
                  <a:pt x="1837" y="551564"/>
                </a:lnTo>
                <a:lnTo>
                  <a:pt x="0" y="598318"/>
                </a:lnTo>
                <a:lnTo>
                  <a:pt x="1837" y="645071"/>
                </a:lnTo>
                <a:lnTo>
                  <a:pt x="7260" y="690841"/>
                </a:lnTo>
                <a:lnTo>
                  <a:pt x="16131" y="735495"/>
                </a:lnTo>
                <a:lnTo>
                  <a:pt x="28316" y="778899"/>
                </a:lnTo>
                <a:lnTo>
                  <a:pt x="43678" y="820920"/>
                </a:lnTo>
                <a:lnTo>
                  <a:pt x="62082" y="861426"/>
                </a:lnTo>
                <a:lnTo>
                  <a:pt x="83391" y="900284"/>
                </a:lnTo>
                <a:lnTo>
                  <a:pt x="107470" y="937359"/>
                </a:lnTo>
                <a:lnTo>
                  <a:pt x="134182" y="972519"/>
                </a:lnTo>
                <a:lnTo>
                  <a:pt x="163393" y="1005632"/>
                </a:lnTo>
                <a:lnTo>
                  <a:pt x="194966" y="1036563"/>
                </a:lnTo>
                <a:lnTo>
                  <a:pt x="228765" y="1065180"/>
                </a:lnTo>
                <a:lnTo>
                  <a:pt x="264655" y="1091350"/>
                </a:lnTo>
                <a:lnTo>
                  <a:pt x="302500" y="1114939"/>
                </a:lnTo>
                <a:lnTo>
                  <a:pt x="342163" y="1135815"/>
                </a:lnTo>
                <a:lnTo>
                  <a:pt x="383509" y="1153845"/>
                </a:lnTo>
                <a:lnTo>
                  <a:pt x="426403" y="1168895"/>
                </a:lnTo>
                <a:lnTo>
                  <a:pt x="470707" y="1180832"/>
                </a:lnTo>
                <a:lnTo>
                  <a:pt x="516288" y="1189523"/>
                </a:lnTo>
                <a:lnTo>
                  <a:pt x="563007" y="1194835"/>
                </a:lnTo>
                <a:lnTo>
                  <a:pt x="610730" y="1196636"/>
                </a:lnTo>
                <a:lnTo>
                  <a:pt x="658476" y="1194835"/>
                </a:lnTo>
                <a:lnTo>
                  <a:pt x="705213" y="1189523"/>
                </a:lnTo>
                <a:lnTo>
                  <a:pt x="750807" y="1180832"/>
                </a:lnTo>
                <a:lnTo>
                  <a:pt x="795122" y="1168895"/>
                </a:lnTo>
                <a:lnTo>
                  <a:pt x="838022" y="1153845"/>
                </a:lnTo>
                <a:lnTo>
                  <a:pt x="879372" y="1135815"/>
                </a:lnTo>
                <a:lnTo>
                  <a:pt x="919036" y="1114939"/>
                </a:lnTo>
                <a:lnTo>
                  <a:pt x="956880" y="1091350"/>
                </a:lnTo>
                <a:lnTo>
                  <a:pt x="992767" y="1065180"/>
                </a:lnTo>
                <a:lnTo>
                  <a:pt x="1026561" y="1036563"/>
                </a:lnTo>
                <a:lnTo>
                  <a:pt x="1058128" y="1005632"/>
                </a:lnTo>
                <a:lnTo>
                  <a:pt x="1087332" y="972519"/>
                </a:lnTo>
                <a:lnTo>
                  <a:pt x="1114037" y="937359"/>
                </a:lnTo>
                <a:lnTo>
                  <a:pt x="1138108" y="900284"/>
                </a:lnTo>
                <a:lnTo>
                  <a:pt x="1159409" y="861426"/>
                </a:lnTo>
                <a:lnTo>
                  <a:pt x="1177805" y="820920"/>
                </a:lnTo>
                <a:lnTo>
                  <a:pt x="1193160" y="778899"/>
                </a:lnTo>
                <a:lnTo>
                  <a:pt x="1205338" y="735495"/>
                </a:lnTo>
                <a:lnTo>
                  <a:pt x="1214205" y="690841"/>
                </a:lnTo>
                <a:lnTo>
                  <a:pt x="1219625" y="645071"/>
                </a:lnTo>
                <a:lnTo>
                  <a:pt x="1221461" y="598318"/>
                </a:lnTo>
                <a:lnTo>
                  <a:pt x="1219625" y="551564"/>
                </a:lnTo>
                <a:lnTo>
                  <a:pt x="1214205" y="505794"/>
                </a:lnTo>
                <a:lnTo>
                  <a:pt x="1205338" y="461141"/>
                </a:lnTo>
                <a:lnTo>
                  <a:pt x="1193160" y="417736"/>
                </a:lnTo>
                <a:lnTo>
                  <a:pt x="1177805" y="375715"/>
                </a:lnTo>
                <a:lnTo>
                  <a:pt x="1159409" y="335209"/>
                </a:lnTo>
                <a:lnTo>
                  <a:pt x="1138108" y="296352"/>
                </a:lnTo>
                <a:lnTo>
                  <a:pt x="1114037" y="259276"/>
                </a:lnTo>
                <a:lnTo>
                  <a:pt x="1087332" y="224116"/>
                </a:lnTo>
                <a:lnTo>
                  <a:pt x="1058128" y="191003"/>
                </a:lnTo>
                <a:lnTo>
                  <a:pt x="1026561" y="160072"/>
                </a:lnTo>
                <a:lnTo>
                  <a:pt x="992767" y="131455"/>
                </a:lnTo>
                <a:lnTo>
                  <a:pt x="956880" y="105285"/>
                </a:lnTo>
                <a:lnTo>
                  <a:pt x="919036" y="81696"/>
                </a:lnTo>
                <a:lnTo>
                  <a:pt x="879372" y="60820"/>
                </a:lnTo>
                <a:lnTo>
                  <a:pt x="838022" y="42790"/>
                </a:lnTo>
                <a:lnTo>
                  <a:pt x="795122" y="27741"/>
                </a:lnTo>
                <a:lnTo>
                  <a:pt x="750807" y="15803"/>
                </a:lnTo>
                <a:lnTo>
                  <a:pt x="705213" y="7112"/>
                </a:lnTo>
                <a:lnTo>
                  <a:pt x="658476" y="1800"/>
                </a:lnTo>
                <a:lnTo>
                  <a:pt x="610730" y="0"/>
                </a:lnTo>
                <a:close/>
              </a:path>
            </a:pathLst>
          </a:custGeom>
          <a:solidFill>
            <a:srgbClr val="FD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/>
          <p:nvPr/>
        </p:nvSpPr>
        <p:spPr>
          <a:xfrm>
            <a:off x="2971694" y="3382392"/>
            <a:ext cx="916305" cy="897731"/>
          </a:xfrm>
          <a:custGeom>
            <a:avLst/>
            <a:gdLst/>
            <a:ahLst/>
            <a:cxnLst/>
            <a:rect l="l" t="t" r="r" b="b"/>
            <a:pathLst>
              <a:path w="1221739" h="1196975">
                <a:moveTo>
                  <a:pt x="0" y="598318"/>
                </a:moveTo>
                <a:lnTo>
                  <a:pt x="1837" y="551564"/>
                </a:lnTo>
                <a:lnTo>
                  <a:pt x="7260" y="505794"/>
                </a:lnTo>
                <a:lnTo>
                  <a:pt x="16131" y="461141"/>
                </a:lnTo>
                <a:lnTo>
                  <a:pt x="28316" y="417736"/>
                </a:lnTo>
                <a:lnTo>
                  <a:pt x="43678" y="375715"/>
                </a:lnTo>
                <a:lnTo>
                  <a:pt x="62082" y="335209"/>
                </a:lnTo>
                <a:lnTo>
                  <a:pt x="83391" y="296352"/>
                </a:lnTo>
                <a:lnTo>
                  <a:pt x="107469" y="259276"/>
                </a:lnTo>
                <a:lnTo>
                  <a:pt x="134182" y="224116"/>
                </a:lnTo>
                <a:lnTo>
                  <a:pt x="163393" y="191003"/>
                </a:lnTo>
                <a:lnTo>
                  <a:pt x="194966" y="160072"/>
                </a:lnTo>
                <a:lnTo>
                  <a:pt x="228765" y="131455"/>
                </a:lnTo>
                <a:lnTo>
                  <a:pt x="264655" y="105285"/>
                </a:lnTo>
                <a:lnTo>
                  <a:pt x="302500" y="81696"/>
                </a:lnTo>
                <a:lnTo>
                  <a:pt x="342163" y="60820"/>
                </a:lnTo>
                <a:lnTo>
                  <a:pt x="383509" y="42790"/>
                </a:lnTo>
                <a:lnTo>
                  <a:pt x="426403" y="27741"/>
                </a:lnTo>
                <a:lnTo>
                  <a:pt x="470707" y="15803"/>
                </a:lnTo>
                <a:lnTo>
                  <a:pt x="516288" y="7112"/>
                </a:lnTo>
                <a:lnTo>
                  <a:pt x="563007" y="1800"/>
                </a:lnTo>
                <a:lnTo>
                  <a:pt x="610730" y="0"/>
                </a:lnTo>
                <a:lnTo>
                  <a:pt x="658476" y="1800"/>
                </a:lnTo>
                <a:lnTo>
                  <a:pt x="705213" y="7112"/>
                </a:lnTo>
                <a:lnTo>
                  <a:pt x="750807" y="15803"/>
                </a:lnTo>
                <a:lnTo>
                  <a:pt x="795122" y="27741"/>
                </a:lnTo>
                <a:lnTo>
                  <a:pt x="838022" y="42790"/>
                </a:lnTo>
                <a:lnTo>
                  <a:pt x="879372" y="60820"/>
                </a:lnTo>
                <a:lnTo>
                  <a:pt x="919036" y="81696"/>
                </a:lnTo>
                <a:lnTo>
                  <a:pt x="956880" y="105285"/>
                </a:lnTo>
                <a:lnTo>
                  <a:pt x="992767" y="131455"/>
                </a:lnTo>
                <a:lnTo>
                  <a:pt x="1026561" y="160072"/>
                </a:lnTo>
                <a:lnTo>
                  <a:pt x="1058128" y="191003"/>
                </a:lnTo>
                <a:lnTo>
                  <a:pt x="1087332" y="224116"/>
                </a:lnTo>
                <a:lnTo>
                  <a:pt x="1114037" y="259276"/>
                </a:lnTo>
                <a:lnTo>
                  <a:pt x="1138108" y="296352"/>
                </a:lnTo>
                <a:lnTo>
                  <a:pt x="1159409" y="335209"/>
                </a:lnTo>
                <a:lnTo>
                  <a:pt x="1177805" y="375715"/>
                </a:lnTo>
                <a:lnTo>
                  <a:pt x="1193160" y="417736"/>
                </a:lnTo>
                <a:lnTo>
                  <a:pt x="1205338" y="461141"/>
                </a:lnTo>
                <a:lnTo>
                  <a:pt x="1214205" y="505794"/>
                </a:lnTo>
                <a:lnTo>
                  <a:pt x="1219625" y="551564"/>
                </a:lnTo>
                <a:lnTo>
                  <a:pt x="1221461" y="598318"/>
                </a:lnTo>
                <a:lnTo>
                  <a:pt x="1219625" y="645071"/>
                </a:lnTo>
                <a:lnTo>
                  <a:pt x="1214205" y="690841"/>
                </a:lnTo>
                <a:lnTo>
                  <a:pt x="1205338" y="735495"/>
                </a:lnTo>
                <a:lnTo>
                  <a:pt x="1193160" y="778899"/>
                </a:lnTo>
                <a:lnTo>
                  <a:pt x="1177805" y="820920"/>
                </a:lnTo>
                <a:lnTo>
                  <a:pt x="1159409" y="861426"/>
                </a:lnTo>
                <a:lnTo>
                  <a:pt x="1138108" y="900284"/>
                </a:lnTo>
                <a:lnTo>
                  <a:pt x="1114037" y="937359"/>
                </a:lnTo>
                <a:lnTo>
                  <a:pt x="1087332" y="972519"/>
                </a:lnTo>
                <a:lnTo>
                  <a:pt x="1058128" y="1005632"/>
                </a:lnTo>
                <a:lnTo>
                  <a:pt x="1026561" y="1036563"/>
                </a:lnTo>
                <a:lnTo>
                  <a:pt x="992767" y="1065180"/>
                </a:lnTo>
                <a:lnTo>
                  <a:pt x="956880" y="1091350"/>
                </a:lnTo>
                <a:lnTo>
                  <a:pt x="919036" y="1114939"/>
                </a:lnTo>
                <a:lnTo>
                  <a:pt x="879372" y="1135815"/>
                </a:lnTo>
                <a:lnTo>
                  <a:pt x="838022" y="1153845"/>
                </a:lnTo>
                <a:lnTo>
                  <a:pt x="795122" y="1168895"/>
                </a:lnTo>
                <a:lnTo>
                  <a:pt x="750807" y="1180832"/>
                </a:lnTo>
                <a:lnTo>
                  <a:pt x="705213" y="1189523"/>
                </a:lnTo>
                <a:lnTo>
                  <a:pt x="658476" y="1194835"/>
                </a:lnTo>
                <a:lnTo>
                  <a:pt x="610730" y="1196636"/>
                </a:lnTo>
                <a:lnTo>
                  <a:pt x="563007" y="1194835"/>
                </a:lnTo>
                <a:lnTo>
                  <a:pt x="516288" y="1189523"/>
                </a:lnTo>
                <a:lnTo>
                  <a:pt x="470707" y="1180832"/>
                </a:lnTo>
                <a:lnTo>
                  <a:pt x="426403" y="1168895"/>
                </a:lnTo>
                <a:lnTo>
                  <a:pt x="383509" y="1153845"/>
                </a:lnTo>
                <a:lnTo>
                  <a:pt x="342163" y="1135815"/>
                </a:lnTo>
                <a:lnTo>
                  <a:pt x="302500" y="1114939"/>
                </a:lnTo>
                <a:lnTo>
                  <a:pt x="264655" y="1091350"/>
                </a:lnTo>
                <a:lnTo>
                  <a:pt x="228765" y="1065180"/>
                </a:lnTo>
                <a:lnTo>
                  <a:pt x="194966" y="1036563"/>
                </a:lnTo>
                <a:lnTo>
                  <a:pt x="163393" y="1005632"/>
                </a:lnTo>
                <a:lnTo>
                  <a:pt x="134182" y="972519"/>
                </a:lnTo>
                <a:lnTo>
                  <a:pt x="107470" y="937359"/>
                </a:lnTo>
                <a:lnTo>
                  <a:pt x="83391" y="900284"/>
                </a:lnTo>
                <a:lnTo>
                  <a:pt x="62082" y="861426"/>
                </a:lnTo>
                <a:lnTo>
                  <a:pt x="43678" y="820920"/>
                </a:lnTo>
                <a:lnTo>
                  <a:pt x="28316" y="778899"/>
                </a:lnTo>
                <a:lnTo>
                  <a:pt x="16131" y="735495"/>
                </a:lnTo>
                <a:lnTo>
                  <a:pt x="7260" y="690841"/>
                </a:lnTo>
                <a:lnTo>
                  <a:pt x="1837" y="645071"/>
                </a:lnTo>
                <a:lnTo>
                  <a:pt x="0" y="598318"/>
                </a:lnTo>
                <a:close/>
              </a:path>
            </a:pathLst>
          </a:custGeom>
          <a:ln w="126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 txBox="1"/>
          <p:nvPr/>
        </p:nvSpPr>
        <p:spPr>
          <a:xfrm>
            <a:off x="3382429" y="3733726"/>
            <a:ext cx="105251" cy="178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163" b="1" spc="23" dirty="0">
                <a:latin typeface="Calibri"/>
                <a:cs typeface="Calibri"/>
              </a:rPr>
              <a:t>B</a:t>
            </a:r>
            <a:endParaRPr sz="1163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909348" y="4521431"/>
            <a:ext cx="1040151" cy="10095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6"/>
          <p:cNvSpPr/>
          <p:nvPr/>
        </p:nvSpPr>
        <p:spPr>
          <a:xfrm>
            <a:off x="3027308" y="4560306"/>
            <a:ext cx="916305" cy="897731"/>
          </a:xfrm>
          <a:custGeom>
            <a:avLst/>
            <a:gdLst/>
            <a:ahLst/>
            <a:cxnLst/>
            <a:rect l="l" t="t" r="r" b="b"/>
            <a:pathLst>
              <a:path w="1221739" h="1196975">
                <a:moveTo>
                  <a:pt x="610730" y="0"/>
                </a:moveTo>
                <a:lnTo>
                  <a:pt x="563007" y="1800"/>
                </a:lnTo>
                <a:lnTo>
                  <a:pt x="516288" y="7111"/>
                </a:lnTo>
                <a:lnTo>
                  <a:pt x="470707" y="15802"/>
                </a:lnTo>
                <a:lnTo>
                  <a:pt x="426403" y="27738"/>
                </a:lnTo>
                <a:lnTo>
                  <a:pt x="383509" y="42786"/>
                </a:lnTo>
                <a:lnTo>
                  <a:pt x="342163" y="60814"/>
                </a:lnTo>
                <a:lnTo>
                  <a:pt x="302500" y="81688"/>
                </a:lnTo>
                <a:lnTo>
                  <a:pt x="264655" y="105276"/>
                </a:lnTo>
                <a:lnTo>
                  <a:pt x="228765" y="131445"/>
                </a:lnTo>
                <a:lnTo>
                  <a:pt x="194966" y="160060"/>
                </a:lnTo>
                <a:lnTo>
                  <a:pt x="163393" y="190990"/>
                </a:lnTo>
                <a:lnTo>
                  <a:pt x="134182" y="224102"/>
                </a:lnTo>
                <a:lnTo>
                  <a:pt x="107469" y="259262"/>
                </a:lnTo>
                <a:lnTo>
                  <a:pt x="83391" y="296337"/>
                </a:lnTo>
                <a:lnTo>
                  <a:pt x="62082" y="335194"/>
                </a:lnTo>
                <a:lnTo>
                  <a:pt x="43678" y="375701"/>
                </a:lnTo>
                <a:lnTo>
                  <a:pt x="28316" y="417724"/>
                </a:lnTo>
                <a:lnTo>
                  <a:pt x="16131" y="461130"/>
                </a:lnTo>
                <a:lnTo>
                  <a:pt x="7260" y="505786"/>
                </a:lnTo>
                <a:lnTo>
                  <a:pt x="1837" y="551560"/>
                </a:lnTo>
                <a:lnTo>
                  <a:pt x="0" y="598318"/>
                </a:lnTo>
                <a:lnTo>
                  <a:pt x="1837" y="645075"/>
                </a:lnTo>
                <a:lnTo>
                  <a:pt x="7260" y="690849"/>
                </a:lnTo>
                <a:lnTo>
                  <a:pt x="16131" y="735505"/>
                </a:lnTo>
                <a:lnTo>
                  <a:pt x="28316" y="778911"/>
                </a:lnTo>
                <a:lnTo>
                  <a:pt x="43678" y="820935"/>
                </a:lnTo>
                <a:lnTo>
                  <a:pt x="62082" y="861441"/>
                </a:lnTo>
                <a:lnTo>
                  <a:pt x="83391" y="900299"/>
                </a:lnTo>
                <a:lnTo>
                  <a:pt x="107470" y="937374"/>
                </a:lnTo>
                <a:lnTo>
                  <a:pt x="134182" y="972534"/>
                </a:lnTo>
                <a:lnTo>
                  <a:pt x="163393" y="1005646"/>
                </a:lnTo>
                <a:lnTo>
                  <a:pt x="194966" y="1036576"/>
                </a:lnTo>
                <a:lnTo>
                  <a:pt x="228765" y="1065192"/>
                </a:lnTo>
                <a:lnTo>
                  <a:pt x="264655" y="1091360"/>
                </a:lnTo>
                <a:lnTo>
                  <a:pt x="302500" y="1114948"/>
                </a:lnTo>
                <a:lnTo>
                  <a:pt x="342163" y="1135823"/>
                </a:lnTo>
                <a:lnTo>
                  <a:pt x="383509" y="1153851"/>
                </a:lnTo>
                <a:lnTo>
                  <a:pt x="426403" y="1168899"/>
                </a:lnTo>
                <a:lnTo>
                  <a:pt x="470707" y="1180835"/>
                </a:lnTo>
                <a:lnTo>
                  <a:pt x="516288" y="1189525"/>
                </a:lnTo>
                <a:lnTo>
                  <a:pt x="563007" y="1194837"/>
                </a:lnTo>
                <a:lnTo>
                  <a:pt x="610730" y="1196637"/>
                </a:lnTo>
                <a:lnTo>
                  <a:pt x="658476" y="1194837"/>
                </a:lnTo>
                <a:lnTo>
                  <a:pt x="705213" y="1189525"/>
                </a:lnTo>
                <a:lnTo>
                  <a:pt x="750807" y="1180835"/>
                </a:lnTo>
                <a:lnTo>
                  <a:pt x="795122" y="1168899"/>
                </a:lnTo>
                <a:lnTo>
                  <a:pt x="838022" y="1153851"/>
                </a:lnTo>
                <a:lnTo>
                  <a:pt x="879372" y="1135823"/>
                </a:lnTo>
                <a:lnTo>
                  <a:pt x="919036" y="1114948"/>
                </a:lnTo>
                <a:lnTo>
                  <a:pt x="956880" y="1091360"/>
                </a:lnTo>
                <a:lnTo>
                  <a:pt x="992767" y="1065192"/>
                </a:lnTo>
                <a:lnTo>
                  <a:pt x="1026561" y="1036576"/>
                </a:lnTo>
                <a:lnTo>
                  <a:pt x="1058128" y="1005646"/>
                </a:lnTo>
                <a:lnTo>
                  <a:pt x="1087332" y="972534"/>
                </a:lnTo>
                <a:lnTo>
                  <a:pt x="1114037" y="937374"/>
                </a:lnTo>
                <a:lnTo>
                  <a:pt x="1138108" y="900299"/>
                </a:lnTo>
                <a:lnTo>
                  <a:pt x="1159409" y="861441"/>
                </a:lnTo>
                <a:lnTo>
                  <a:pt x="1177805" y="820934"/>
                </a:lnTo>
                <a:lnTo>
                  <a:pt x="1193160" y="778911"/>
                </a:lnTo>
                <a:lnTo>
                  <a:pt x="1205338" y="735505"/>
                </a:lnTo>
                <a:lnTo>
                  <a:pt x="1214205" y="690849"/>
                </a:lnTo>
                <a:lnTo>
                  <a:pt x="1219625" y="645075"/>
                </a:lnTo>
                <a:lnTo>
                  <a:pt x="1221461" y="598318"/>
                </a:lnTo>
                <a:lnTo>
                  <a:pt x="1219625" y="551560"/>
                </a:lnTo>
                <a:lnTo>
                  <a:pt x="1214205" y="505786"/>
                </a:lnTo>
                <a:lnTo>
                  <a:pt x="1205338" y="461130"/>
                </a:lnTo>
                <a:lnTo>
                  <a:pt x="1193160" y="417724"/>
                </a:lnTo>
                <a:lnTo>
                  <a:pt x="1177805" y="375701"/>
                </a:lnTo>
                <a:lnTo>
                  <a:pt x="1159409" y="335194"/>
                </a:lnTo>
                <a:lnTo>
                  <a:pt x="1138108" y="296337"/>
                </a:lnTo>
                <a:lnTo>
                  <a:pt x="1114037" y="259262"/>
                </a:lnTo>
                <a:lnTo>
                  <a:pt x="1087332" y="224102"/>
                </a:lnTo>
                <a:lnTo>
                  <a:pt x="1058128" y="190990"/>
                </a:lnTo>
                <a:lnTo>
                  <a:pt x="1026561" y="160060"/>
                </a:lnTo>
                <a:lnTo>
                  <a:pt x="992767" y="131445"/>
                </a:lnTo>
                <a:lnTo>
                  <a:pt x="956880" y="105276"/>
                </a:lnTo>
                <a:lnTo>
                  <a:pt x="919036" y="81688"/>
                </a:lnTo>
                <a:lnTo>
                  <a:pt x="879372" y="60814"/>
                </a:lnTo>
                <a:lnTo>
                  <a:pt x="838022" y="42786"/>
                </a:lnTo>
                <a:lnTo>
                  <a:pt x="795122" y="27738"/>
                </a:lnTo>
                <a:lnTo>
                  <a:pt x="750807" y="15802"/>
                </a:lnTo>
                <a:lnTo>
                  <a:pt x="705213" y="7111"/>
                </a:lnTo>
                <a:lnTo>
                  <a:pt x="658476" y="1800"/>
                </a:lnTo>
                <a:lnTo>
                  <a:pt x="610730" y="0"/>
                </a:lnTo>
                <a:close/>
              </a:path>
            </a:pathLst>
          </a:custGeom>
          <a:solidFill>
            <a:srgbClr val="FD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7"/>
          <p:cNvSpPr/>
          <p:nvPr/>
        </p:nvSpPr>
        <p:spPr>
          <a:xfrm>
            <a:off x="2971694" y="4560306"/>
            <a:ext cx="916305" cy="897731"/>
          </a:xfrm>
          <a:custGeom>
            <a:avLst/>
            <a:gdLst/>
            <a:ahLst/>
            <a:cxnLst/>
            <a:rect l="l" t="t" r="r" b="b"/>
            <a:pathLst>
              <a:path w="1221739" h="1196975">
                <a:moveTo>
                  <a:pt x="0" y="598318"/>
                </a:moveTo>
                <a:lnTo>
                  <a:pt x="1837" y="551560"/>
                </a:lnTo>
                <a:lnTo>
                  <a:pt x="7260" y="505786"/>
                </a:lnTo>
                <a:lnTo>
                  <a:pt x="16131" y="461130"/>
                </a:lnTo>
                <a:lnTo>
                  <a:pt x="28316" y="417724"/>
                </a:lnTo>
                <a:lnTo>
                  <a:pt x="43678" y="375701"/>
                </a:lnTo>
                <a:lnTo>
                  <a:pt x="62082" y="335194"/>
                </a:lnTo>
                <a:lnTo>
                  <a:pt x="83391" y="296337"/>
                </a:lnTo>
                <a:lnTo>
                  <a:pt x="107469" y="259262"/>
                </a:lnTo>
                <a:lnTo>
                  <a:pt x="134182" y="224102"/>
                </a:lnTo>
                <a:lnTo>
                  <a:pt x="163393" y="190990"/>
                </a:lnTo>
                <a:lnTo>
                  <a:pt x="194966" y="160060"/>
                </a:lnTo>
                <a:lnTo>
                  <a:pt x="228765" y="131445"/>
                </a:lnTo>
                <a:lnTo>
                  <a:pt x="264655" y="105276"/>
                </a:lnTo>
                <a:lnTo>
                  <a:pt x="302500" y="81688"/>
                </a:lnTo>
                <a:lnTo>
                  <a:pt x="342163" y="60814"/>
                </a:lnTo>
                <a:lnTo>
                  <a:pt x="383509" y="42786"/>
                </a:lnTo>
                <a:lnTo>
                  <a:pt x="426403" y="27738"/>
                </a:lnTo>
                <a:lnTo>
                  <a:pt x="470707" y="15802"/>
                </a:lnTo>
                <a:lnTo>
                  <a:pt x="516288" y="7111"/>
                </a:lnTo>
                <a:lnTo>
                  <a:pt x="563007" y="1800"/>
                </a:lnTo>
                <a:lnTo>
                  <a:pt x="610730" y="0"/>
                </a:lnTo>
                <a:lnTo>
                  <a:pt x="658476" y="1800"/>
                </a:lnTo>
                <a:lnTo>
                  <a:pt x="705213" y="7111"/>
                </a:lnTo>
                <a:lnTo>
                  <a:pt x="750807" y="15802"/>
                </a:lnTo>
                <a:lnTo>
                  <a:pt x="795122" y="27738"/>
                </a:lnTo>
                <a:lnTo>
                  <a:pt x="838022" y="42786"/>
                </a:lnTo>
                <a:lnTo>
                  <a:pt x="879372" y="60814"/>
                </a:lnTo>
                <a:lnTo>
                  <a:pt x="919036" y="81688"/>
                </a:lnTo>
                <a:lnTo>
                  <a:pt x="956880" y="105276"/>
                </a:lnTo>
                <a:lnTo>
                  <a:pt x="992767" y="131445"/>
                </a:lnTo>
                <a:lnTo>
                  <a:pt x="1026561" y="160060"/>
                </a:lnTo>
                <a:lnTo>
                  <a:pt x="1058128" y="190990"/>
                </a:lnTo>
                <a:lnTo>
                  <a:pt x="1087332" y="224102"/>
                </a:lnTo>
                <a:lnTo>
                  <a:pt x="1114037" y="259262"/>
                </a:lnTo>
                <a:lnTo>
                  <a:pt x="1138108" y="296337"/>
                </a:lnTo>
                <a:lnTo>
                  <a:pt x="1159409" y="335194"/>
                </a:lnTo>
                <a:lnTo>
                  <a:pt x="1177805" y="375701"/>
                </a:lnTo>
                <a:lnTo>
                  <a:pt x="1193160" y="417724"/>
                </a:lnTo>
                <a:lnTo>
                  <a:pt x="1205338" y="461130"/>
                </a:lnTo>
                <a:lnTo>
                  <a:pt x="1214205" y="505786"/>
                </a:lnTo>
                <a:lnTo>
                  <a:pt x="1219625" y="551560"/>
                </a:lnTo>
                <a:lnTo>
                  <a:pt x="1221461" y="598318"/>
                </a:lnTo>
                <a:lnTo>
                  <a:pt x="1219625" y="645075"/>
                </a:lnTo>
                <a:lnTo>
                  <a:pt x="1214205" y="690849"/>
                </a:lnTo>
                <a:lnTo>
                  <a:pt x="1205338" y="735505"/>
                </a:lnTo>
                <a:lnTo>
                  <a:pt x="1193160" y="778911"/>
                </a:lnTo>
                <a:lnTo>
                  <a:pt x="1177805" y="820934"/>
                </a:lnTo>
                <a:lnTo>
                  <a:pt x="1159409" y="861441"/>
                </a:lnTo>
                <a:lnTo>
                  <a:pt x="1138108" y="900299"/>
                </a:lnTo>
                <a:lnTo>
                  <a:pt x="1114037" y="937374"/>
                </a:lnTo>
                <a:lnTo>
                  <a:pt x="1087332" y="972534"/>
                </a:lnTo>
                <a:lnTo>
                  <a:pt x="1058128" y="1005646"/>
                </a:lnTo>
                <a:lnTo>
                  <a:pt x="1026561" y="1036576"/>
                </a:lnTo>
                <a:lnTo>
                  <a:pt x="992767" y="1065192"/>
                </a:lnTo>
                <a:lnTo>
                  <a:pt x="956880" y="1091360"/>
                </a:lnTo>
                <a:lnTo>
                  <a:pt x="919036" y="1114948"/>
                </a:lnTo>
                <a:lnTo>
                  <a:pt x="879372" y="1135823"/>
                </a:lnTo>
                <a:lnTo>
                  <a:pt x="838022" y="1153851"/>
                </a:lnTo>
                <a:lnTo>
                  <a:pt x="795122" y="1168899"/>
                </a:lnTo>
                <a:lnTo>
                  <a:pt x="750807" y="1180835"/>
                </a:lnTo>
                <a:lnTo>
                  <a:pt x="705213" y="1189525"/>
                </a:lnTo>
                <a:lnTo>
                  <a:pt x="658476" y="1194837"/>
                </a:lnTo>
                <a:lnTo>
                  <a:pt x="610730" y="1196637"/>
                </a:lnTo>
                <a:lnTo>
                  <a:pt x="563007" y="1194837"/>
                </a:lnTo>
                <a:lnTo>
                  <a:pt x="516288" y="1189525"/>
                </a:lnTo>
                <a:lnTo>
                  <a:pt x="470707" y="1180835"/>
                </a:lnTo>
                <a:lnTo>
                  <a:pt x="426403" y="1168899"/>
                </a:lnTo>
                <a:lnTo>
                  <a:pt x="383509" y="1153851"/>
                </a:lnTo>
                <a:lnTo>
                  <a:pt x="342163" y="1135823"/>
                </a:lnTo>
                <a:lnTo>
                  <a:pt x="302500" y="1114948"/>
                </a:lnTo>
                <a:lnTo>
                  <a:pt x="264655" y="1091360"/>
                </a:lnTo>
                <a:lnTo>
                  <a:pt x="228765" y="1065192"/>
                </a:lnTo>
                <a:lnTo>
                  <a:pt x="194966" y="1036576"/>
                </a:lnTo>
                <a:lnTo>
                  <a:pt x="163393" y="1005646"/>
                </a:lnTo>
                <a:lnTo>
                  <a:pt x="134182" y="972534"/>
                </a:lnTo>
                <a:lnTo>
                  <a:pt x="107470" y="937374"/>
                </a:lnTo>
                <a:lnTo>
                  <a:pt x="83391" y="900299"/>
                </a:lnTo>
                <a:lnTo>
                  <a:pt x="62082" y="861441"/>
                </a:lnTo>
                <a:lnTo>
                  <a:pt x="43678" y="820935"/>
                </a:lnTo>
                <a:lnTo>
                  <a:pt x="28316" y="778911"/>
                </a:lnTo>
                <a:lnTo>
                  <a:pt x="16131" y="735505"/>
                </a:lnTo>
                <a:lnTo>
                  <a:pt x="7260" y="690849"/>
                </a:lnTo>
                <a:lnTo>
                  <a:pt x="1837" y="645075"/>
                </a:lnTo>
                <a:lnTo>
                  <a:pt x="0" y="598318"/>
                </a:lnTo>
                <a:close/>
              </a:path>
            </a:pathLst>
          </a:custGeom>
          <a:ln w="126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8"/>
          <p:cNvSpPr txBox="1"/>
          <p:nvPr/>
        </p:nvSpPr>
        <p:spPr>
          <a:xfrm>
            <a:off x="3384972" y="4914457"/>
            <a:ext cx="100489" cy="178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163" b="1" spc="23" dirty="0">
                <a:latin typeface="Calibri"/>
                <a:cs typeface="Calibri"/>
              </a:rPr>
              <a:t>C</a:t>
            </a:r>
            <a:endParaRPr sz="1163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887790" y="2484914"/>
            <a:ext cx="687229" cy="0"/>
          </a:xfrm>
          <a:custGeom>
            <a:avLst/>
            <a:gdLst/>
            <a:ahLst/>
            <a:cxnLst/>
            <a:rect l="l" t="t" r="r" b="b"/>
            <a:pathLst>
              <a:path w="916304">
                <a:moveTo>
                  <a:pt x="0" y="0"/>
                </a:moveTo>
                <a:lnTo>
                  <a:pt x="916096" y="0"/>
                </a:lnTo>
              </a:path>
            </a:pathLst>
          </a:custGeom>
          <a:ln w="16619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20"/>
          <p:cNvSpPr/>
          <p:nvPr/>
        </p:nvSpPr>
        <p:spPr>
          <a:xfrm>
            <a:off x="4574862" y="2484915"/>
            <a:ext cx="0" cy="1346359"/>
          </a:xfrm>
          <a:custGeom>
            <a:avLst/>
            <a:gdLst/>
            <a:ahLst/>
            <a:cxnLst/>
            <a:rect l="l" t="t" r="r" b="b"/>
            <a:pathLst>
              <a:path h="1795145">
                <a:moveTo>
                  <a:pt x="0" y="0"/>
                </a:moveTo>
                <a:lnTo>
                  <a:pt x="0" y="1794954"/>
                </a:lnTo>
              </a:path>
            </a:pathLst>
          </a:custGeom>
          <a:ln w="16964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1"/>
          <p:cNvSpPr/>
          <p:nvPr/>
        </p:nvSpPr>
        <p:spPr>
          <a:xfrm>
            <a:off x="3966167" y="3831130"/>
            <a:ext cx="609124" cy="0"/>
          </a:xfrm>
          <a:custGeom>
            <a:avLst/>
            <a:gdLst/>
            <a:ahLst/>
            <a:cxnLst/>
            <a:rect l="l" t="t" r="r" b="b"/>
            <a:pathLst>
              <a:path w="812164">
                <a:moveTo>
                  <a:pt x="811593" y="0"/>
                </a:moveTo>
                <a:lnTo>
                  <a:pt x="0" y="0"/>
                </a:lnTo>
              </a:path>
            </a:pathLst>
          </a:custGeom>
          <a:ln w="16619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2"/>
          <p:cNvSpPr/>
          <p:nvPr/>
        </p:nvSpPr>
        <p:spPr>
          <a:xfrm>
            <a:off x="3887790" y="3787254"/>
            <a:ext cx="90011" cy="88106"/>
          </a:xfrm>
          <a:custGeom>
            <a:avLst/>
            <a:gdLst/>
            <a:ahLst/>
            <a:cxnLst/>
            <a:rect l="l" t="t" r="r" b="b"/>
            <a:pathLst>
              <a:path w="120014" h="117475">
                <a:moveTo>
                  <a:pt x="119431" y="0"/>
                </a:moveTo>
                <a:lnTo>
                  <a:pt x="0" y="58502"/>
                </a:lnTo>
                <a:lnTo>
                  <a:pt x="119431" y="117004"/>
                </a:lnTo>
                <a:lnTo>
                  <a:pt x="1194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3"/>
          <p:cNvSpPr/>
          <p:nvPr/>
        </p:nvSpPr>
        <p:spPr>
          <a:xfrm>
            <a:off x="2971694" y="4560305"/>
            <a:ext cx="916305" cy="869633"/>
          </a:xfrm>
          <a:custGeom>
            <a:avLst/>
            <a:gdLst/>
            <a:ahLst/>
            <a:cxnLst/>
            <a:rect l="l" t="t" r="r" b="b"/>
            <a:pathLst>
              <a:path w="1221739" h="1159510">
                <a:moveTo>
                  <a:pt x="0" y="0"/>
                </a:moveTo>
                <a:lnTo>
                  <a:pt x="1221461" y="1159242"/>
                </a:lnTo>
              </a:path>
            </a:pathLst>
          </a:custGeom>
          <a:ln w="167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4"/>
          <p:cNvSpPr/>
          <p:nvPr/>
        </p:nvSpPr>
        <p:spPr>
          <a:xfrm>
            <a:off x="2971693" y="4574328"/>
            <a:ext cx="902018" cy="883920"/>
          </a:xfrm>
          <a:custGeom>
            <a:avLst/>
            <a:gdLst/>
            <a:ahLst/>
            <a:cxnLst/>
            <a:rect l="l" t="t" r="r" b="b"/>
            <a:pathLst>
              <a:path w="1202689" h="1178560">
                <a:moveTo>
                  <a:pt x="0" y="1177940"/>
                </a:moveTo>
                <a:lnTo>
                  <a:pt x="1202461" y="0"/>
                </a:lnTo>
              </a:path>
            </a:pathLst>
          </a:custGeom>
          <a:ln w="167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5"/>
          <p:cNvSpPr txBox="1"/>
          <p:nvPr/>
        </p:nvSpPr>
        <p:spPr>
          <a:xfrm>
            <a:off x="4689137" y="3058748"/>
            <a:ext cx="1106805" cy="178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163" b="1" spc="23" dirty="0">
                <a:latin typeface="Calibri"/>
                <a:cs typeface="Calibri"/>
              </a:rPr>
              <a:t>Re</a:t>
            </a:r>
            <a:r>
              <a:rPr sz="1163" b="1" spc="49" dirty="0">
                <a:latin typeface="Calibri"/>
                <a:cs typeface="Calibri"/>
              </a:rPr>
              <a:t>p</a:t>
            </a:r>
            <a:r>
              <a:rPr sz="1163" b="1" spc="8" dirty="0">
                <a:latin typeface="Calibri"/>
                <a:cs typeface="Calibri"/>
              </a:rPr>
              <a:t>li</a:t>
            </a:r>
            <a:r>
              <a:rPr sz="1163" b="1" spc="-38" dirty="0">
                <a:latin typeface="Calibri"/>
                <a:cs typeface="Calibri"/>
              </a:rPr>
              <a:t>c</a:t>
            </a:r>
            <a:r>
              <a:rPr sz="1163" b="1" spc="26" dirty="0">
                <a:latin typeface="Calibri"/>
                <a:cs typeface="Calibri"/>
              </a:rPr>
              <a:t>a</a:t>
            </a:r>
            <a:r>
              <a:rPr sz="1163" b="1" spc="41" dirty="0">
                <a:latin typeface="Calibri"/>
                <a:cs typeface="Calibri"/>
              </a:rPr>
              <a:t>t</a:t>
            </a:r>
            <a:r>
              <a:rPr sz="1163" b="1" spc="15" dirty="0">
                <a:latin typeface="Calibri"/>
                <a:cs typeface="Calibri"/>
              </a:rPr>
              <a:t>es</a:t>
            </a:r>
            <a:r>
              <a:rPr sz="1163" b="1" spc="4" dirty="0">
                <a:latin typeface="Calibri"/>
                <a:cs typeface="Calibri"/>
              </a:rPr>
              <a:t> </a:t>
            </a:r>
            <a:r>
              <a:rPr sz="1163" b="1" spc="23" dirty="0">
                <a:latin typeface="Calibri"/>
                <a:cs typeface="Calibri"/>
              </a:rPr>
              <a:t>R</a:t>
            </a:r>
            <a:r>
              <a:rPr sz="1163" b="1" spc="-23" dirty="0">
                <a:latin typeface="Calibri"/>
                <a:cs typeface="Calibri"/>
              </a:rPr>
              <a:t>o</a:t>
            </a:r>
            <a:r>
              <a:rPr sz="1163" b="1" spc="30" dirty="0">
                <a:latin typeface="Calibri"/>
                <a:cs typeface="Calibri"/>
              </a:rPr>
              <a:t>w</a:t>
            </a:r>
            <a:r>
              <a:rPr sz="1163" b="1" spc="41" dirty="0">
                <a:latin typeface="Calibri"/>
                <a:cs typeface="Calibri"/>
              </a:rPr>
              <a:t> </a:t>
            </a:r>
            <a:r>
              <a:rPr sz="1163" b="1" spc="23" dirty="0">
                <a:latin typeface="Calibri"/>
                <a:cs typeface="Calibri"/>
              </a:rPr>
              <a:t>K</a:t>
            </a:r>
            <a:endParaRPr sz="1163" dirty="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80510" y="1820979"/>
            <a:ext cx="3871913" cy="972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005" algn="ctr"/>
            <a:r>
              <a:rPr sz="1163" b="1" spc="-19" dirty="0">
                <a:latin typeface="Calibri"/>
                <a:cs typeface="Calibri"/>
              </a:rPr>
              <a:t>C</a:t>
            </a:r>
            <a:r>
              <a:rPr sz="1163" b="1" spc="49" dirty="0">
                <a:latin typeface="Calibri"/>
                <a:cs typeface="Calibri"/>
              </a:rPr>
              <a:t>oo</a:t>
            </a:r>
            <a:r>
              <a:rPr sz="1163" b="1" spc="-41" dirty="0">
                <a:latin typeface="Calibri"/>
                <a:cs typeface="Calibri"/>
              </a:rPr>
              <a:t>r</a:t>
            </a:r>
            <a:r>
              <a:rPr sz="1163" b="1" spc="49" dirty="0">
                <a:latin typeface="Calibri"/>
                <a:cs typeface="Calibri"/>
              </a:rPr>
              <a:t>d</a:t>
            </a:r>
            <a:r>
              <a:rPr sz="1163" b="1" spc="8" dirty="0">
                <a:latin typeface="Calibri"/>
                <a:cs typeface="Calibri"/>
              </a:rPr>
              <a:t>i</a:t>
            </a:r>
            <a:r>
              <a:rPr sz="1163" b="1" spc="-23" dirty="0">
                <a:latin typeface="Calibri"/>
                <a:cs typeface="Calibri"/>
              </a:rPr>
              <a:t>n</a:t>
            </a:r>
            <a:r>
              <a:rPr sz="1163" b="1" spc="23" dirty="0">
                <a:latin typeface="Calibri"/>
                <a:cs typeface="Calibri"/>
              </a:rPr>
              <a:t>a</a:t>
            </a:r>
            <a:r>
              <a:rPr sz="1163" b="1" spc="41" dirty="0">
                <a:latin typeface="Calibri"/>
                <a:cs typeface="Calibri"/>
              </a:rPr>
              <a:t>t</a:t>
            </a:r>
            <a:r>
              <a:rPr sz="1163" b="1" spc="49" dirty="0">
                <a:latin typeface="Calibri"/>
                <a:cs typeface="Calibri"/>
              </a:rPr>
              <a:t>o</a:t>
            </a:r>
            <a:r>
              <a:rPr sz="1163" b="1" spc="15" dirty="0">
                <a:latin typeface="Calibri"/>
                <a:cs typeface="Calibri"/>
              </a:rPr>
              <a:t>r</a:t>
            </a:r>
            <a:endParaRPr sz="1163" dirty="0">
              <a:latin typeface="Calibri"/>
              <a:cs typeface="Calibri"/>
            </a:endParaRPr>
          </a:p>
          <a:p>
            <a:pPr marR="264319" algn="r">
              <a:lnSpc>
                <a:spcPts val="1301"/>
              </a:lnSpc>
              <a:spcBef>
                <a:spcPts val="221"/>
              </a:spcBef>
            </a:pPr>
            <a:r>
              <a:rPr sz="1088" b="1" spc="30" dirty="0">
                <a:latin typeface="Calibri"/>
                <a:cs typeface="Calibri"/>
              </a:rPr>
              <a:t>N</a:t>
            </a:r>
            <a:r>
              <a:rPr sz="1088" b="1" spc="11" dirty="0">
                <a:latin typeface="Calibri"/>
                <a:cs typeface="Calibri"/>
              </a:rPr>
              <a:t>o</a:t>
            </a:r>
            <a:r>
              <a:rPr sz="1088" b="1" spc="-64" dirty="0">
                <a:latin typeface="Calibri"/>
                <a:cs typeface="Calibri"/>
              </a:rPr>
              <a:t>d</a:t>
            </a:r>
            <a:r>
              <a:rPr sz="1088" b="1" spc="19" dirty="0">
                <a:latin typeface="Calibri"/>
                <a:cs typeface="Calibri"/>
              </a:rPr>
              <a:t>e</a:t>
            </a:r>
            <a:r>
              <a:rPr sz="1088" b="1" spc="11" dirty="0">
                <a:latin typeface="Calibri"/>
                <a:cs typeface="Calibri"/>
              </a:rPr>
              <a:t> </a:t>
            </a:r>
            <a:r>
              <a:rPr sz="1088" b="1" spc="23" dirty="0">
                <a:latin typeface="Calibri"/>
                <a:cs typeface="Calibri"/>
              </a:rPr>
              <a:t>C</a:t>
            </a:r>
            <a:r>
              <a:rPr sz="1088" b="1" spc="-19" dirty="0">
                <a:latin typeface="Calibri"/>
                <a:cs typeface="Calibri"/>
              </a:rPr>
              <a:t> </a:t>
            </a:r>
            <a:r>
              <a:rPr sz="1088" b="1" spc="26" dirty="0">
                <a:latin typeface="Calibri"/>
                <a:cs typeface="Calibri"/>
              </a:rPr>
              <a:t>i</a:t>
            </a:r>
            <a:r>
              <a:rPr sz="1088" b="1" spc="15" dirty="0">
                <a:latin typeface="Calibri"/>
                <a:cs typeface="Calibri"/>
              </a:rPr>
              <a:t>s</a:t>
            </a:r>
            <a:r>
              <a:rPr sz="1088" b="1" spc="-23" dirty="0">
                <a:latin typeface="Calibri"/>
                <a:cs typeface="Calibri"/>
              </a:rPr>
              <a:t> </a:t>
            </a:r>
            <a:r>
              <a:rPr sz="1088" b="1" spc="11" dirty="0">
                <a:latin typeface="Calibri"/>
                <a:cs typeface="Calibri"/>
              </a:rPr>
              <a:t>do</a:t>
            </a:r>
            <a:r>
              <a:rPr sz="1088" b="1" spc="15" dirty="0">
                <a:latin typeface="Calibri"/>
                <a:cs typeface="Calibri"/>
              </a:rPr>
              <a:t>w</a:t>
            </a:r>
            <a:r>
              <a:rPr sz="1088" b="1" spc="-11" dirty="0">
                <a:latin typeface="Calibri"/>
                <a:cs typeface="Calibri"/>
              </a:rPr>
              <a:t>n</a:t>
            </a:r>
            <a:r>
              <a:rPr sz="1088" b="1" spc="11" dirty="0">
                <a:latin typeface="Calibri"/>
                <a:cs typeface="Calibri"/>
              </a:rPr>
              <a:t>.</a:t>
            </a:r>
            <a:endParaRPr sz="1088" dirty="0">
              <a:latin typeface="Calibri"/>
              <a:cs typeface="Calibri"/>
            </a:endParaRPr>
          </a:p>
          <a:p>
            <a:pPr marL="2396966">
              <a:lnSpc>
                <a:spcPts val="1301"/>
              </a:lnSpc>
            </a:pPr>
            <a:r>
              <a:rPr sz="1088" b="1" spc="-11" dirty="0">
                <a:latin typeface="Calibri"/>
                <a:cs typeface="Calibri"/>
              </a:rPr>
              <a:t>W</a:t>
            </a:r>
            <a:r>
              <a:rPr sz="1088" b="1" spc="56" dirty="0">
                <a:latin typeface="Calibri"/>
                <a:cs typeface="Calibri"/>
              </a:rPr>
              <a:t>r</a:t>
            </a:r>
            <a:r>
              <a:rPr sz="1088" b="1" spc="-45" dirty="0">
                <a:latin typeface="Calibri"/>
                <a:cs typeface="Calibri"/>
              </a:rPr>
              <a:t>i</a:t>
            </a:r>
            <a:r>
              <a:rPr sz="1088" b="1" spc="-8" dirty="0">
                <a:latin typeface="Calibri"/>
                <a:cs typeface="Calibri"/>
              </a:rPr>
              <a:t>t</a:t>
            </a:r>
            <a:r>
              <a:rPr sz="1088" b="1" spc="19" dirty="0">
                <a:latin typeface="Calibri"/>
                <a:cs typeface="Calibri"/>
              </a:rPr>
              <a:t>e</a:t>
            </a:r>
            <a:r>
              <a:rPr sz="1088" b="1" spc="11" dirty="0">
                <a:latin typeface="Calibri"/>
                <a:cs typeface="Calibri"/>
              </a:rPr>
              <a:t> </a:t>
            </a:r>
            <a:r>
              <a:rPr sz="1088" b="1" spc="19" dirty="0">
                <a:latin typeface="Calibri"/>
                <a:cs typeface="Calibri"/>
              </a:rPr>
              <a:t>a</a:t>
            </a:r>
            <a:r>
              <a:rPr sz="1088" b="1" spc="-53" dirty="0">
                <a:latin typeface="Calibri"/>
                <a:cs typeface="Calibri"/>
              </a:rPr>
              <a:t> </a:t>
            </a:r>
            <a:r>
              <a:rPr sz="1088" b="1" spc="11" dirty="0">
                <a:latin typeface="Calibri"/>
                <a:cs typeface="Calibri"/>
              </a:rPr>
              <a:t>h</a:t>
            </a:r>
            <a:r>
              <a:rPr sz="1088" b="1" spc="26" dirty="0">
                <a:latin typeface="Calibri"/>
                <a:cs typeface="Calibri"/>
              </a:rPr>
              <a:t>i</a:t>
            </a:r>
            <a:r>
              <a:rPr sz="1088" b="1" spc="11" dirty="0">
                <a:latin typeface="Calibri"/>
                <a:cs typeface="Calibri"/>
              </a:rPr>
              <a:t>nt</a:t>
            </a:r>
            <a:r>
              <a:rPr sz="1088" b="1" spc="-38" dirty="0">
                <a:latin typeface="Calibri"/>
                <a:cs typeface="Calibri"/>
              </a:rPr>
              <a:t> </a:t>
            </a:r>
            <a:r>
              <a:rPr sz="1088" b="1" spc="26" dirty="0">
                <a:latin typeface="Calibri"/>
                <a:cs typeface="Calibri"/>
              </a:rPr>
              <a:t>i</a:t>
            </a:r>
            <a:r>
              <a:rPr sz="1088" b="1" spc="19" dirty="0">
                <a:latin typeface="Calibri"/>
                <a:cs typeface="Calibri"/>
              </a:rPr>
              <a:t>n</a:t>
            </a:r>
            <a:r>
              <a:rPr sz="1088" b="1" spc="-26" dirty="0">
                <a:latin typeface="Calibri"/>
                <a:cs typeface="Calibri"/>
              </a:rPr>
              <a:t> </a:t>
            </a:r>
            <a:r>
              <a:rPr sz="1088" b="1" spc="8" dirty="0">
                <a:latin typeface="Calibri"/>
                <a:cs typeface="Calibri"/>
              </a:rPr>
              <a:t>y</a:t>
            </a:r>
            <a:r>
              <a:rPr sz="1088" b="1" spc="11" dirty="0">
                <a:latin typeface="Calibri"/>
                <a:cs typeface="Calibri"/>
              </a:rPr>
              <a:t>ou</a:t>
            </a:r>
            <a:r>
              <a:rPr sz="1088" b="1" spc="15" dirty="0">
                <a:latin typeface="Calibri"/>
                <a:cs typeface="Calibri"/>
              </a:rPr>
              <a:t>r</a:t>
            </a:r>
            <a:r>
              <a:rPr sz="1088" b="1" spc="-49" dirty="0">
                <a:latin typeface="Calibri"/>
                <a:cs typeface="Calibri"/>
              </a:rPr>
              <a:t> </a:t>
            </a:r>
            <a:r>
              <a:rPr sz="1088" b="1" spc="-8" dirty="0">
                <a:latin typeface="Calibri"/>
                <a:cs typeface="Calibri"/>
              </a:rPr>
              <a:t>t</a:t>
            </a:r>
            <a:r>
              <a:rPr sz="1088" b="1" spc="60" dirty="0">
                <a:latin typeface="Calibri"/>
                <a:cs typeface="Calibri"/>
              </a:rPr>
              <a:t>a</a:t>
            </a:r>
            <a:r>
              <a:rPr sz="1088" b="1" spc="-64" dirty="0">
                <a:latin typeface="Calibri"/>
                <a:cs typeface="Calibri"/>
              </a:rPr>
              <a:t>b</a:t>
            </a:r>
            <a:r>
              <a:rPr sz="1088" b="1" spc="26" dirty="0">
                <a:latin typeface="Calibri"/>
                <a:cs typeface="Calibri"/>
              </a:rPr>
              <a:t>l</a:t>
            </a:r>
            <a:r>
              <a:rPr sz="1088" b="1" spc="19" dirty="0">
                <a:latin typeface="Calibri"/>
                <a:cs typeface="Calibri"/>
              </a:rPr>
              <a:t>e</a:t>
            </a:r>
            <a:endParaRPr sz="1088" dirty="0">
              <a:latin typeface="Calibri"/>
              <a:cs typeface="Calibri"/>
            </a:endParaRPr>
          </a:p>
          <a:p>
            <a:pPr marL="36195" algn="ctr">
              <a:spcBef>
                <a:spcPts val="214"/>
              </a:spcBef>
            </a:pPr>
            <a:r>
              <a:rPr sz="1163" b="1" spc="23" dirty="0">
                <a:latin typeface="Calibri"/>
                <a:cs typeface="Calibri"/>
              </a:rPr>
              <a:t>A</a:t>
            </a:r>
            <a:endParaRPr sz="1163" dirty="0">
              <a:latin typeface="Calibri"/>
              <a:cs typeface="Calibri"/>
            </a:endParaRPr>
          </a:p>
          <a:p>
            <a:pPr marL="9525">
              <a:spcBef>
                <a:spcPts val="375"/>
              </a:spcBef>
            </a:pPr>
            <a:r>
              <a:rPr sz="1163" b="1" spc="71" dirty="0">
                <a:latin typeface="Calibri"/>
                <a:cs typeface="Calibri"/>
              </a:rPr>
              <a:t>W</a:t>
            </a:r>
            <a:r>
              <a:rPr sz="1163" b="1" spc="-41" dirty="0">
                <a:latin typeface="Calibri"/>
                <a:cs typeface="Calibri"/>
              </a:rPr>
              <a:t>r</a:t>
            </a:r>
            <a:r>
              <a:rPr sz="1163" b="1" spc="8" dirty="0">
                <a:latin typeface="Calibri"/>
                <a:cs typeface="Calibri"/>
              </a:rPr>
              <a:t>i</a:t>
            </a:r>
            <a:r>
              <a:rPr sz="1163" b="1" spc="45" dirty="0">
                <a:latin typeface="Calibri"/>
                <a:cs typeface="Calibri"/>
              </a:rPr>
              <a:t>t</a:t>
            </a:r>
            <a:r>
              <a:rPr sz="1163" b="1" spc="15" dirty="0">
                <a:latin typeface="Calibri"/>
                <a:cs typeface="Calibri"/>
              </a:rPr>
              <a:t>es</a:t>
            </a:r>
            <a:r>
              <a:rPr sz="1163" b="1" spc="4" dirty="0">
                <a:latin typeface="Calibri"/>
                <a:cs typeface="Calibri"/>
              </a:rPr>
              <a:t> </a:t>
            </a:r>
            <a:r>
              <a:rPr sz="1163" b="1" spc="23" dirty="0">
                <a:latin typeface="Calibri"/>
                <a:cs typeface="Calibri"/>
              </a:rPr>
              <a:t>R</a:t>
            </a:r>
            <a:r>
              <a:rPr sz="1163" b="1" spc="-30" dirty="0">
                <a:latin typeface="Calibri"/>
                <a:cs typeface="Calibri"/>
              </a:rPr>
              <a:t>o</a:t>
            </a:r>
            <a:r>
              <a:rPr sz="1163" b="1" spc="30" dirty="0">
                <a:latin typeface="Calibri"/>
                <a:cs typeface="Calibri"/>
              </a:rPr>
              <a:t>w</a:t>
            </a:r>
            <a:r>
              <a:rPr sz="1163" b="1" spc="38" dirty="0">
                <a:latin typeface="Calibri"/>
                <a:cs typeface="Calibri"/>
              </a:rPr>
              <a:t> </a:t>
            </a:r>
            <a:r>
              <a:rPr sz="1163" b="1" spc="23" dirty="0">
                <a:latin typeface="Calibri"/>
                <a:cs typeface="Calibri"/>
              </a:rPr>
              <a:t>K</a:t>
            </a:r>
            <a:endParaRPr sz="1163" dirty="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210661" y="5093401"/>
            <a:ext cx="343536" cy="3365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8"/>
          <p:cNvSpPr/>
          <p:nvPr/>
        </p:nvSpPr>
        <p:spPr>
          <a:xfrm>
            <a:off x="3370844" y="2597036"/>
            <a:ext cx="214789" cy="210503"/>
          </a:xfrm>
          <a:custGeom>
            <a:avLst/>
            <a:gdLst/>
            <a:ahLst/>
            <a:cxnLst/>
            <a:rect l="l" t="t" r="r" b="b"/>
            <a:pathLst>
              <a:path w="286385" h="280669">
                <a:moveTo>
                  <a:pt x="0" y="280461"/>
                </a:moveTo>
                <a:lnTo>
                  <a:pt x="286280" y="280461"/>
                </a:lnTo>
                <a:lnTo>
                  <a:pt x="286280" y="0"/>
                </a:lnTo>
                <a:lnTo>
                  <a:pt x="0" y="0"/>
                </a:lnTo>
                <a:lnTo>
                  <a:pt x="0" y="2804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9"/>
          <p:cNvSpPr/>
          <p:nvPr/>
        </p:nvSpPr>
        <p:spPr>
          <a:xfrm>
            <a:off x="3315230" y="2597036"/>
            <a:ext cx="214789" cy="210503"/>
          </a:xfrm>
          <a:custGeom>
            <a:avLst/>
            <a:gdLst/>
            <a:ahLst/>
            <a:cxnLst/>
            <a:rect l="l" t="t" r="r" b="b"/>
            <a:pathLst>
              <a:path w="286385" h="280669">
                <a:moveTo>
                  <a:pt x="0" y="280461"/>
                </a:moveTo>
                <a:lnTo>
                  <a:pt x="286280" y="280461"/>
                </a:lnTo>
                <a:lnTo>
                  <a:pt x="286280" y="0"/>
                </a:lnTo>
                <a:lnTo>
                  <a:pt x="0" y="0"/>
                </a:lnTo>
                <a:lnTo>
                  <a:pt x="0" y="280461"/>
                </a:lnTo>
                <a:close/>
              </a:path>
            </a:pathLst>
          </a:custGeom>
          <a:ln w="126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30"/>
          <p:cNvSpPr/>
          <p:nvPr/>
        </p:nvSpPr>
        <p:spPr>
          <a:xfrm>
            <a:off x="2812776" y="2709284"/>
            <a:ext cx="502920" cy="246221"/>
          </a:xfrm>
          <a:custGeom>
            <a:avLst/>
            <a:gdLst/>
            <a:ahLst/>
            <a:cxnLst/>
            <a:rect l="l" t="t" r="r" b="b"/>
            <a:pathLst>
              <a:path w="670560" h="328294">
                <a:moveTo>
                  <a:pt x="669937" y="0"/>
                </a:moveTo>
                <a:lnTo>
                  <a:pt x="0" y="328077"/>
                </a:lnTo>
              </a:path>
            </a:pathLst>
          </a:custGeom>
          <a:ln w="166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31"/>
          <p:cNvSpPr/>
          <p:nvPr/>
        </p:nvSpPr>
        <p:spPr>
          <a:xfrm>
            <a:off x="2742670" y="2911216"/>
            <a:ext cx="100489" cy="78581"/>
          </a:xfrm>
          <a:custGeom>
            <a:avLst/>
            <a:gdLst/>
            <a:ahLst/>
            <a:cxnLst/>
            <a:rect l="l" t="t" r="r" b="b"/>
            <a:pathLst>
              <a:path w="133985" h="104775">
                <a:moveTo>
                  <a:pt x="80243" y="0"/>
                </a:moveTo>
                <a:lnTo>
                  <a:pt x="0" y="104705"/>
                </a:lnTo>
                <a:lnTo>
                  <a:pt x="133682" y="104705"/>
                </a:lnTo>
                <a:lnTo>
                  <a:pt x="802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32"/>
          <p:cNvSpPr txBox="1"/>
          <p:nvPr/>
        </p:nvSpPr>
        <p:spPr>
          <a:xfrm>
            <a:off x="2032076" y="2980021"/>
            <a:ext cx="1094423" cy="1674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088" b="1" spc="8" dirty="0">
                <a:latin typeface="Calibri"/>
                <a:cs typeface="Calibri"/>
              </a:rPr>
              <a:t>Sy</a:t>
            </a:r>
            <a:r>
              <a:rPr sz="1088" b="1" spc="15" dirty="0">
                <a:latin typeface="Calibri"/>
                <a:cs typeface="Calibri"/>
              </a:rPr>
              <a:t>s</a:t>
            </a:r>
            <a:r>
              <a:rPr sz="1088" b="1" spc="-4" dirty="0">
                <a:latin typeface="Calibri"/>
                <a:cs typeface="Calibri"/>
              </a:rPr>
              <a:t>t</a:t>
            </a:r>
            <a:r>
              <a:rPr sz="1088" b="1" spc="-23" dirty="0">
                <a:latin typeface="Calibri"/>
                <a:cs typeface="Calibri"/>
              </a:rPr>
              <a:t>e</a:t>
            </a:r>
            <a:r>
              <a:rPr sz="1088" b="1" spc="34" dirty="0">
                <a:latin typeface="Calibri"/>
                <a:cs typeface="Calibri"/>
              </a:rPr>
              <a:t>m</a:t>
            </a:r>
            <a:r>
              <a:rPr sz="1088" b="1" spc="-38" dirty="0">
                <a:latin typeface="Calibri"/>
                <a:cs typeface="Calibri"/>
              </a:rPr>
              <a:t> </a:t>
            </a:r>
            <a:r>
              <a:rPr sz="1088" b="1" spc="15" dirty="0">
                <a:latin typeface="Calibri"/>
                <a:cs typeface="Calibri"/>
              </a:rPr>
              <a:t>h</a:t>
            </a:r>
            <a:r>
              <a:rPr sz="1088" b="1" spc="26" dirty="0">
                <a:latin typeface="Calibri"/>
                <a:cs typeface="Calibri"/>
              </a:rPr>
              <a:t>i</a:t>
            </a:r>
            <a:r>
              <a:rPr sz="1088" b="1" spc="15" dirty="0">
                <a:latin typeface="Calibri"/>
                <a:cs typeface="Calibri"/>
              </a:rPr>
              <a:t>n</a:t>
            </a:r>
            <a:r>
              <a:rPr sz="1088" b="1" spc="-4" dirty="0">
                <a:latin typeface="Calibri"/>
                <a:cs typeface="Calibri"/>
              </a:rPr>
              <a:t>t</a:t>
            </a:r>
            <a:r>
              <a:rPr sz="1088" b="1" spc="15" dirty="0">
                <a:latin typeface="Calibri"/>
                <a:cs typeface="Calibri"/>
              </a:rPr>
              <a:t>s</a:t>
            </a:r>
            <a:r>
              <a:rPr sz="1088" b="1" spc="-23" dirty="0">
                <a:latin typeface="Calibri"/>
                <a:cs typeface="Calibri"/>
              </a:rPr>
              <a:t> </a:t>
            </a:r>
            <a:r>
              <a:rPr sz="1088" b="1" spc="-4" dirty="0">
                <a:latin typeface="Calibri"/>
                <a:cs typeface="Calibri"/>
              </a:rPr>
              <a:t>t</a:t>
            </a:r>
            <a:r>
              <a:rPr sz="1088" b="1" spc="-15" dirty="0">
                <a:latin typeface="Calibri"/>
                <a:cs typeface="Calibri"/>
              </a:rPr>
              <a:t>a</a:t>
            </a:r>
            <a:r>
              <a:rPr sz="1088" b="1" spc="15" dirty="0">
                <a:latin typeface="Calibri"/>
                <a:cs typeface="Calibri"/>
              </a:rPr>
              <a:t>b</a:t>
            </a:r>
            <a:r>
              <a:rPr sz="1088" b="1" spc="26" dirty="0">
                <a:latin typeface="Calibri"/>
                <a:cs typeface="Calibri"/>
              </a:rPr>
              <a:t>l</a:t>
            </a:r>
            <a:r>
              <a:rPr sz="1088" b="1" spc="23" dirty="0">
                <a:latin typeface="Calibri"/>
                <a:cs typeface="Calibri"/>
              </a:rPr>
              <a:t>e</a:t>
            </a:r>
            <a:endParaRPr sz="1088">
              <a:latin typeface="Calibri"/>
              <a:cs typeface="Calibri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705658" y="775317"/>
            <a:ext cx="333083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Three nodes A,B, C</a:t>
            </a:r>
          </a:p>
          <a:p>
            <a:endParaRPr lang="en-US" sz="2000" b="1" dirty="0"/>
          </a:p>
          <a:p>
            <a:r>
              <a:rPr lang="en-US" sz="2000" b="1" dirty="0"/>
              <a:t>C is down</a:t>
            </a:r>
          </a:p>
          <a:p>
            <a:endParaRPr lang="en-US" sz="2000" b="1" dirty="0"/>
          </a:p>
          <a:p>
            <a:r>
              <a:rPr lang="en-US" sz="2000" b="1" dirty="0"/>
              <a:t>Replication factor is 2</a:t>
            </a:r>
          </a:p>
          <a:p>
            <a:endParaRPr lang="en-US" sz="2000" b="1" dirty="0"/>
          </a:p>
          <a:p>
            <a:r>
              <a:rPr lang="en-US" sz="2000" b="1" dirty="0"/>
              <a:t>Write operation on node A which is the coordinator and serves as a proxy</a:t>
            </a:r>
          </a:p>
          <a:p>
            <a:endParaRPr lang="en-US" sz="2000" b="1" dirty="0"/>
          </a:p>
          <a:p>
            <a:r>
              <a:rPr lang="en-US" sz="2000" b="1" dirty="0"/>
              <a:t>When row k is </a:t>
            </a:r>
            <a:r>
              <a:rPr lang="en-US" sz="2000" b="1" dirty="0" err="1"/>
              <a:t>wriiten</a:t>
            </a:r>
            <a:r>
              <a:rPr lang="en-US" sz="2000" b="1" dirty="0"/>
              <a:t> by the client to Node A, it will write row K to node B and stores a hint for Node C.</a:t>
            </a:r>
          </a:p>
          <a:p>
            <a:endParaRPr lang="en-US" sz="2000" b="1" dirty="0"/>
          </a:p>
        </p:txBody>
      </p:sp>
      <p:sp>
        <p:nvSpPr>
          <p:cNvPr id="35" name="Rectangle 34"/>
          <p:cNvSpPr/>
          <p:nvPr/>
        </p:nvSpPr>
        <p:spPr>
          <a:xfrm>
            <a:off x="744640" y="5621338"/>
            <a:ext cx="67796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Hint has the following information</a:t>
            </a:r>
          </a:p>
          <a:p>
            <a:pPr marL="342900" indent="-342900">
              <a:buAutoNum type="arabicPeriod"/>
            </a:pPr>
            <a:r>
              <a:rPr lang="en-US" b="1" dirty="0"/>
              <a:t>Location of the node on which replica is to be placed</a:t>
            </a:r>
          </a:p>
          <a:p>
            <a:pPr marL="342900" indent="-342900">
              <a:buAutoNum type="arabicPeriod"/>
            </a:pPr>
            <a:r>
              <a:rPr lang="en-US" b="1" dirty="0"/>
              <a:t>Version </a:t>
            </a:r>
            <a:r>
              <a:rPr lang="en-US" b="1" dirty="0" err="1"/>
              <a:t>Mtada</a:t>
            </a:r>
            <a:endParaRPr lang="en-US" b="1" dirty="0"/>
          </a:p>
          <a:p>
            <a:pPr marL="342900" indent="-342900">
              <a:buAutoNum type="arabicPeriod"/>
            </a:pPr>
            <a:r>
              <a:rPr lang="en-US" b="1" dirty="0"/>
              <a:t>Actual data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432791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66769"/>
            <a:ext cx="336232" cy="2134076"/>
          </a:xfrm>
          <a:custGeom>
            <a:avLst/>
            <a:gdLst/>
            <a:ahLst/>
            <a:cxnLst/>
            <a:rect l="l" t="t" r="r" b="b"/>
            <a:pathLst>
              <a:path w="448309" h="2845434">
                <a:moveTo>
                  <a:pt x="0" y="0"/>
                </a:moveTo>
                <a:lnTo>
                  <a:pt x="0" y="2845307"/>
                </a:lnTo>
                <a:lnTo>
                  <a:pt x="448056" y="2845307"/>
                </a:lnTo>
                <a:lnTo>
                  <a:pt x="0" y="0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 txBox="1"/>
          <p:nvPr/>
        </p:nvSpPr>
        <p:spPr>
          <a:xfrm>
            <a:off x="336232" y="476672"/>
            <a:ext cx="8412232" cy="387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b="1" spc="-172" dirty="0">
                <a:latin typeface="Trebuchet MS"/>
                <a:cs typeface="Trebuchet MS"/>
              </a:rPr>
              <a:t>8. </a:t>
            </a:r>
            <a:r>
              <a:rPr b="1" spc="-172" dirty="0">
                <a:latin typeface="Trebuchet MS"/>
                <a:cs typeface="Trebuchet MS"/>
              </a:rPr>
              <a:t>T</a:t>
            </a:r>
            <a:r>
              <a:rPr b="1" spc="-4" dirty="0">
                <a:latin typeface="Trebuchet MS"/>
                <a:cs typeface="Trebuchet MS"/>
              </a:rPr>
              <a:t>unable</a:t>
            </a:r>
            <a:r>
              <a:rPr b="1" spc="-15" dirty="0">
                <a:latin typeface="Trebuchet MS"/>
                <a:cs typeface="Trebuchet MS"/>
              </a:rPr>
              <a:t> </a:t>
            </a:r>
            <a:r>
              <a:rPr b="1" spc="-4" dirty="0">
                <a:latin typeface="Trebuchet MS"/>
                <a:cs typeface="Trebuchet MS"/>
              </a:rPr>
              <a:t>C</a:t>
            </a:r>
            <a:r>
              <a:rPr b="1" spc="-11" dirty="0">
                <a:latin typeface="Trebuchet MS"/>
                <a:cs typeface="Trebuchet MS"/>
              </a:rPr>
              <a:t>o</a:t>
            </a:r>
            <a:r>
              <a:rPr b="1" spc="-4" dirty="0">
                <a:latin typeface="Trebuchet MS"/>
                <a:cs typeface="Trebuchet MS"/>
              </a:rPr>
              <a:t>nsistency</a:t>
            </a:r>
            <a:endParaRPr lang="en-IN" b="1" spc="-4" dirty="0">
              <a:latin typeface="Trebuchet MS"/>
              <a:cs typeface="Trebuchet MS"/>
            </a:endParaRPr>
          </a:p>
          <a:p>
            <a:pPr marL="9525"/>
            <a:endParaRPr lang="en-IN" b="1" spc="-4" dirty="0">
              <a:latin typeface="Trebuchet MS"/>
              <a:cs typeface="Trebuchet MS"/>
            </a:endParaRPr>
          </a:p>
          <a:p>
            <a:pPr marL="9525">
              <a:buFont typeface="Wingdings" pitchFamily="2" charset="2"/>
              <a:buChar char="à"/>
            </a:pPr>
            <a:r>
              <a:rPr lang="en-IN" b="1" spc="-4" dirty="0">
                <a:solidFill>
                  <a:srgbClr val="00B0F0"/>
                </a:solidFill>
                <a:latin typeface="Trebuchet MS"/>
                <a:cs typeface="Trebuchet MS"/>
                <a:sym typeface="Wingdings" pitchFamily="2" charset="2"/>
              </a:rPr>
              <a:t>Strong Consistency-  Each update propagates to all location where that piece of data resides. Assume a single data centre setup, Strong consistency ensures that all the servers that should have a  copy of the data, will have it before the client is acknowledged with success</a:t>
            </a:r>
            <a:r>
              <a:rPr lang="en-IN" b="1" spc="-4" dirty="0">
                <a:latin typeface="Trebuchet MS"/>
                <a:cs typeface="Trebuchet MS"/>
                <a:sym typeface="Wingdings" pitchFamily="2" charset="2"/>
              </a:rPr>
              <a:t>. </a:t>
            </a:r>
            <a:r>
              <a:rPr lang="en-IN" b="1" spc="-4" dirty="0">
                <a:solidFill>
                  <a:srgbClr val="FF0000"/>
                </a:solidFill>
                <a:latin typeface="Trebuchet MS"/>
                <a:cs typeface="Trebuchet MS"/>
                <a:sym typeface="Wingdings" pitchFamily="2" charset="2"/>
              </a:rPr>
              <a:t>Performance impact is obvious with few extra milliseconds</a:t>
            </a:r>
          </a:p>
          <a:p>
            <a:pPr marL="9525">
              <a:buFont typeface="Wingdings" pitchFamily="2" charset="2"/>
              <a:buChar char="à"/>
            </a:pPr>
            <a:endParaRPr lang="en-IN" b="1" spc="-4" dirty="0">
              <a:latin typeface="Trebuchet MS"/>
              <a:cs typeface="Trebuchet MS"/>
              <a:sym typeface="Wingdings" pitchFamily="2" charset="2"/>
            </a:endParaRPr>
          </a:p>
          <a:p>
            <a:pPr marL="9525">
              <a:buFont typeface="Wingdings" pitchFamily="2" charset="2"/>
              <a:buChar char="à"/>
            </a:pPr>
            <a:r>
              <a:rPr lang="en-IN" b="1" spc="-4" dirty="0">
                <a:solidFill>
                  <a:srgbClr val="7030A0"/>
                </a:solidFill>
                <a:latin typeface="Trebuchet MS"/>
                <a:cs typeface="Trebuchet MS"/>
                <a:sym typeface="Wingdings" pitchFamily="2" charset="2"/>
              </a:rPr>
              <a:t>Eventual Consistency- Client is acknowledged  with success as soon as part of the cluster acknowledges the write. </a:t>
            </a:r>
          </a:p>
          <a:p>
            <a:pPr marL="9525">
              <a:buFont typeface="Wingdings" pitchFamily="2" charset="2"/>
              <a:buChar char="à"/>
            </a:pPr>
            <a:endParaRPr lang="en-IN" b="1" spc="-4" dirty="0">
              <a:solidFill>
                <a:srgbClr val="7030A0"/>
              </a:solidFill>
              <a:latin typeface="Trebuchet MS"/>
              <a:cs typeface="Trebuchet MS"/>
              <a:sym typeface="Wingdings" pitchFamily="2" charset="2"/>
            </a:endParaRPr>
          </a:p>
          <a:p>
            <a:pPr marL="9525">
              <a:buFont typeface="Wingdings" pitchFamily="2" charset="2"/>
              <a:buChar char="à"/>
            </a:pPr>
            <a:r>
              <a:rPr lang="en-IN" b="1" spc="-4" dirty="0">
                <a:latin typeface="Trebuchet MS"/>
                <a:cs typeface="Trebuchet MS"/>
                <a:sym typeface="Wingdings" pitchFamily="2" charset="2"/>
              </a:rPr>
              <a:t>The choice is obvious….when application performance matters the most</a:t>
            </a:r>
          </a:p>
          <a:p>
            <a:pPr marL="9525">
              <a:buFont typeface="Wingdings" pitchFamily="2" charset="2"/>
              <a:buChar char="à"/>
            </a:pPr>
            <a:r>
              <a:rPr lang="en-US" b="1" spc="-4" dirty="0">
                <a:latin typeface="Trebuchet MS"/>
                <a:cs typeface="Trebuchet MS"/>
                <a:sym typeface="Wingdings" pitchFamily="2" charset="2"/>
              </a:rPr>
              <a:t>A</a:t>
            </a:r>
            <a:r>
              <a:rPr lang="en-IN" b="1" spc="-4" dirty="0">
                <a:latin typeface="Trebuchet MS"/>
                <a:cs typeface="Trebuchet MS"/>
                <a:sym typeface="Wingdings" pitchFamily="2" charset="2"/>
              </a:rPr>
              <a:t> single server acknowledges the write and then begins propagating the data to other servers</a:t>
            </a:r>
            <a:endParaRPr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116205" y="5676901"/>
            <a:ext cx="2929414" cy="9002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863"/>
              </a:lnSpc>
            </a:pPr>
            <a:r>
              <a:rPr dirty="0"/>
              <a:t>Big</a:t>
            </a:r>
            <a:r>
              <a:rPr spc="-11" dirty="0"/>
              <a:t> </a:t>
            </a:r>
            <a:r>
              <a:rPr dirty="0"/>
              <a:t>Data</a:t>
            </a:r>
            <a:r>
              <a:rPr spc="-15" dirty="0"/>
              <a:t> </a:t>
            </a:r>
            <a:r>
              <a:rPr dirty="0"/>
              <a:t>a</a:t>
            </a:r>
            <a:r>
              <a:rPr spc="-4" dirty="0"/>
              <a:t>n</a:t>
            </a:r>
            <a:r>
              <a:rPr dirty="0"/>
              <a:t>d</a:t>
            </a:r>
            <a:r>
              <a:rPr spc="-4" dirty="0"/>
              <a:t> </a:t>
            </a:r>
            <a:r>
              <a:rPr dirty="0"/>
              <a:t>A</a:t>
            </a:r>
            <a:r>
              <a:rPr spc="-4" dirty="0"/>
              <a:t>n</a:t>
            </a:r>
            <a:r>
              <a:rPr dirty="0"/>
              <a:t>alytics</a:t>
            </a:r>
            <a:r>
              <a:rPr spc="-26" dirty="0"/>
              <a:t> </a:t>
            </a:r>
            <a:r>
              <a:rPr spc="-4" dirty="0"/>
              <a:t>b</a:t>
            </a:r>
            <a:r>
              <a:rPr dirty="0"/>
              <a:t>y</a:t>
            </a:r>
            <a:r>
              <a:rPr spc="-8" dirty="0"/>
              <a:t> </a:t>
            </a:r>
            <a:r>
              <a:rPr spc="-4" dirty="0"/>
              <a:t>See</a:t>
            </a:r>
            <a:r>
              <a:rPr spc="4" dirty="0"/>
              <a:t>m</a:t>
            </a:r>
            <a:r>
              <a:rPr dirty="0"/>
              <a:t>a</a:t>
            </a:r>
            <a:r>
              <a:rPr spc="-19" dirty="0"/>
              <a:t> </a:t>
            </a:r>
            <a:r>
              <a:rPr dirty="0"/>
              <a:t>Ac</a:t>
            </a:r>
            <a:r>
              <a:rPr spc="-8" dirty="0"/>
              <a:t>h</a:t>
            </a:r>
            <a:r>
              <a:rPr dirty="0"/>
              <a:t>arya</a:t>
            </a:r>
            <a:r>
              <a:rPr spc="-8" dirty="0"/>
              <a:t> </a:t>
            </a:r>
            <a:r>
              <a:rPr dirty="0"/>
              <a:t>a</a:t>
            </a:r>
            <a:r>
              <a:rPr spc="-4" dirty="0"/>
              <a:t>n</a:t>
            </a:r>
            <a:r>
              <a:rPr dirty="0"/>
              <a:t>d</a:t>
            </a:r>
            <a:r>
              <a:rPr spc="-11" dirty="0"/>
              <a:t> </a:t>
            </a:r>
            <a:r>
              <a:rPr spc="-4" dirty="0"/>
              <a:t>S</a:t>
            </a:r>
            <a:r>
              <a:rPr spc="-8" dirty="0"/>
              <a:t>u</a:t>
            </a:r>
            <a:r>
              <a:rPr spc="-4" dirty="0"/>
              <a:t>bh</a:t>
            </a:r>
            <a:r>
              <a:rPr dirty="0"/>
              <a:t>as</a:t>
            </a:r>
            <a:r>
              <a:rPr spc="-4" dirty="0"/>
              <a:t>h</a:t>
            </a:r>
            <a:r>
              <a:rPr dirty="0"/>
              <a:t>i</a:t>
            </a:r>
            <a:r>
              <a:rPr spc="-8" dirty="0"/>
              <a:t>n</a:t>
            </a:r>
            <a:r>
              <a:rPr dirty="0"/>
              <a:t>i</a:t>
            </a:r>
            <a:r>
              <a:rPr spc="-19" dirty="0"/>
              <a:t> </a:t>
            </a:r>
            <a:r>
              <a:rPr spc="-4" dirty="0"/>
              <a:t>Ch</a:t>
            </a:r>
            <a:r>
              <a:rPr dirty="0"/>
              <a:t>ella</a:t>
            </a:r>
            <a:r>
              <a:rPr spc="-8" dirty="0"/>
              <a:t>p</a:t>
            </a:r>
            <a:r>
              <a:rPr spc="-4" dirty="0"/>
              <a:t>p</a:t>
            </a:r>
            <a:r>
              <a:rPr dirty="0"/>
              <a:t>an</a:t>
            </a:r>
          </a:p>
          <a:p>
            <a:pPr marL="9525"/>
            <a:r>
              <a:rPr spc="-4" dirty="0"/>
              <a:t>C</a:t>
            </a:r>
            <a:r>
              <a:rPr dirty="0"/>
              <a:t>o</a:t>
            </a:r>
            <a:r>
              <a:rPr spc="-4" dirty="0"/>
              <a:t>p</a:t>
            </a:r>
            <a:r>
              <a:rPr dirty="0"/>
              <a:t>yri</a:t>
            </a:r>
            <a:r>
              <a:rPr spc="-8" dirty="0"/>
              <a:t>g</a:t>
            </a:r>
            <a:r>
              <a:rPr spc="-4" dirty="0"/>
              <a:t>h</a:t>
            </a:r>
            <a:r>
              <a:rPr dirty="0"/>
              <a:t>t</a:t>
            </a:r>
            <a:r>
              <a:rPr spc="-23" dirty="0"/>
              <a:t> </a:t>
            </a:r>
            <a:r>
              <a:rPr dirty="0"/>
              <a:t>2015,</a:t>
            </a:r>
            <a:r>
              <a:rPr spc="-8" dirty="0"/>
              <a:t> </a:t>
            </a:r>
            <a:r>
              <a:rPr dirty="0"/>
              <a:t>WIL</a:t>
            </a:r>
            <a:r>
              <a:rPr spc="-4" dirty="0"/>
              <a:t>E</a:t>
            </a:r>
            <a:r>
              <a:rPr dirty="0"/>
              <a:t>Y</a:t>
            </a:r>
            <a:r>
              <a:rPr spc="-8" dirty="0"/>
              <a:t> </a:t>
            </a:r>
            <a:r>
              <a:rPr dirty="0"/>
              <a:t>I</a:t>
            </a:r>
            <a:r>
              <a:rPr spc="-8" dirty="0"/>
              <a:t>N</a:t>
            </a:r>
            <a:r>
              <a:rPr dirty="0"/>
              <a:t>DIA</a:t>
            </a:r>
            <a:r>
              <a:rPr spc="-11" dirty="0"/>
              <a:t> </a:t>
            </a:r>
            <a:r>
              <a:rPr dirty="0"/>
              <a:t>P</a:t>
            </a:r>
            <a:r>
              <a:rPr spc="-4" dirty="0"/>
              <a:t>VT</a:t>
            </a:r>
            <a:r>
              <a:rPr dirty="0"/>
              <a:t>.</a:t>
            </a:r>
            <a:r>
              <a:rPr spc="-8" dirty="0"/>
              <a:t> </a:t>
            </a:r>
            <a:r>
              <a:rPr dirty="0"/>
              <a:t>L</a:t>
            </a:r>
            <a:r>
              <a:rPr spc="-4" dirty="0"/>
              <a:t>T</a:t>
            </a:r>
            <a:r>
              <a:rPr spc="4" dirty="0"/>
              <a:t>D</a:t>
            </a:r>
            <a:r>
              <a:rPr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60831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788F89-DE4A-4529-A21C-15ABD9609E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28" y="537646"/>
            <a:ext cx="7730899" cy="240829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1D35"/>
                </a:solidFill>
                <a:effectLst/>
                <a:latin typeface="Google Sans"/>
              </a:rPr>
              <a:t>Consistency Levels: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1D35"/>
              </a:solidFill>
              <a:effectLst/>
              <a:latin typeface="Google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1D35"/>
              </a:solidFill>
              <a:effectLst/>
              <a:latin typeface="Google San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Google Sans"/>
              </a:rPr>
              <a:t>Cassandra offers different consistency levels, and "QUORUM" is one of them.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Google Sans"/>
              </a:rPr>
              <a:t>Other levels include "LOCAL_QUORUM" (quorum within the same datacenter) and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Google Sans"/>
              </a:rPr>
              <a:t> "ONE" (at least one replica responds).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1D35"/>
              </a:solidFill>
              <a:effectLst/>
              <a:latin typeface="Google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208928-B16C-4A1F-8938-CC70FD891099}"/>
              </a:ext>
            </a:extLst>
          </p:cNvPr>
          <p:cNvSpPr/>
          <p:nvPr/>
        </p:nvSpPr>
        <p:spPr>
          <a:xfrm>
            <a:off x="323528" y="2690336"/>
            <a:ext cx="849694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Google Sans"/>
              </a:rPr>
              <a:t>In Cassandra, a "quorum" refers to the minimum number of replicas that must respond to a read or write operation for it to be considered successful, calculated as (</a:t>
            </a:r>
            <a:r>
              <a:rPr lang="en-US" b="1" dirty="0" err="1">
                <a:solidFill>
                  <a:srgbClr val="7030A0"/>
                </a:solidFill>
                <a:latin typeface="Google Sans"/>
              </a:rPr>
              <a:t>replication_factor</a:t>
            </a:r>
            <a:r>
              <a:rPr lang="en-US" b="1" dirty="0">
                <a:solidFill>
                  <a:srgbClr val="7030A0"/>
                </a:solidFill>
                <a:latin typeface="Google Sans"/>
              </a:rPr>
              <a:t> / 2) + 1. </a:t>
            </a:r>
          </a:p>
          <a:p>
            <a:endParaRPr lang="en-US" dirty="0">
              <a:solidFill>
                <a:srgbClr val="001D35"/>
              </a:solidFill>
              <a:latin typeface="Google San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solidFill>
                  <a:srgbClr val="C00000"/>
                </a:solidFill>
                <a:latin typeface="Google Sans"/>
              </a:rPr>
              <a:t>Replication Factor:</a:t>
            </a:r>
            <a:endParaRPr lang="en-US" altLang="en-US" dirty="0">
              <a:solidFill>
                <a:srgbClr val="C00000"/>
              </a:solidFill>
              <a:latin typeface="Google San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C00000"/>
                </a:solidFill>
                <a:latin typeface="Google Sans"/>
              </a:rPr>
              <a:t>This determines how many copies of your data are stored across the cluster. 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solidFill>
                  <a:srgbClr val="C00000"/>
                </a:solidFill>
                <a:latin typeface="Google Sans"/>
              </a:rPr>
              <a:t>Quorum Calculation:</a:t>
            </a:r>
            <a:endParaRPr lang="en-US" altLang="en-US" dirty="0">
              <a:solidFill>
                <a:srgbClr val="C00000"/>
              </a:solidFill>
              <a:latin typeface="Google San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C00000"/>
                </a:solidFill>
                <a:latin typeface="Google Sans"/>
              </a:rPr>
              <a:t>To achieve a quorum, Cassandra requires acknowledgement from a majority of the replicas for a given piece of data. </a:t>
            </a:r>
          </a:p>
          <a:p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CFF7ED6-B75F-481B-AF52-78AB02527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20" y="5367699"/>
            <a:ext cx="8445261" cy="13002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Google Sans"/>
              </a:rPr>
              <a:t>Example: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Google Sans"/>
              </a:rPr>
              <a:t>If your replication factor is 3, a quorum is 2 (3/2 + 1 = 2). This means at least two replicas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Google Sans"/>
              </a:rPr>
              <a:t> need to respond for a write or read operation to succeed.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61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19" y="548680"/>
            <a:ext cx="6179868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9525"/>
            <a:r>
              <a:rPr spc="-4" dirty="0"/>
              <a:t>Read</a:t>
            </a:r>
            <a:r>
              <a:rPr spc="-11" dirty="0"/>
              <a:t> </a:t>
            </a:r>
            <a:r>
              <a:rPr spc="-4" dirty="0"/>
              <a:t>C</a:t>
            </a:r>
            <a:r>
              <a:rPr spc="-11" dirty="0"/>
              <a:t>o</a:t>
            </a:r>
            <a:r>
              <a:rPr spc="-4" dirty="0"/>
              <a:t>nsistency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116205" y="5676901"/>
            <a:ext cx="2929414" cy="9002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863"/>
              </a:lnSpc>
            </a:pPr>
            <a:r>
              <a:rPr dirty="0"/>
              <a:t>Big</a:t>
            </a:r>
            <a:r>
              <a:rPr spc="-11" dirty="0"/>
              <a:t> </a:t>
            </a:r>
            <a:r>
              <a:rPr dirty="0"/>
              <a:t>Data</a:t>
            </a:r>
            <a:r>
              <a:rPr spc="-15" dirty="0"/>
              <a:t> </a:t>
            </a:r>
            <a:r>
              <a:rPr dirty="0"/>
              <a:t>a</a:t>
            </a:r>
            <a:r>
              <a:rPr spc="-4" dirty="0"/>
              <a:t>n</a:t>
            </a:r>
            <a:r>
              <a:rPr dirty="0"/>
              <a:t>d</a:t>
            </a:r>
            <a:r>
              <a:rPr spc="-4" dirty="0"/>
              <a:t> </a:t>
            </a:r>
            <a:r>
              <a:rPr dirty="0"/>
              <a:t>A</a:t>
            </a:r>
            <a:r>
              <a:rPr spc="-4" dirty="0"/>
              <a:t>n</a:t>
            </a:r>
            <a:r>
              <a:rPr dirty="0"/>
              <a:t>alytics</a:t>
            </a:r>
            <a:r>
              <a:rPr spc="-26" dirty="0"/>
              <a:t> </a:t>
            </a:r>
            <a:r>
              <a:rPr spc="-4" dirty="0"/>
              <a:t>b</a:t>
            </a:r>
            <a:r>
              <a:rPr dirty="0"/>
              <a:t>y</a:t>
            </a:r>
            <a:r>
              <a:rPr spc="-8" dirty="0"/>
              <a:t> </a:t>
            </a:r>
            <a:r>
              <a:rPr spc="-4" dirty="0"/>
              <a:t>See</a:t>
            </a:r>
            <a:r>
              <a:rPr spc="4" dirty="0"/>
              <a:t>m</a:t>
            </a:r>
            <a:r>
              <a:rPr dirty="0"/>
              <a:t>a</a:t>
            </a:r>
            <a:r>
              <a:rPr spc="-19" dirty="0"/>
              <a:t> </a:t>
            </a:r>
            <a:r>
              <a:rPr dirty="0"/>
              <a:t>Ac</a:t>
            </a:r>
            <a:r>
              <a:rPr spc="-8" dirty="0"/>
              <a:t>h</a:t>
            </a:r>
            <a:r>
              <a:rPr dirty="0"/>
              <a:t>arya</a:t>
            </a:r>
            <a:r>
              <a:rPr spc="-8" dirty="0"/>
              <a:t> </a:t>
            </a:r>
            <a:r>
              <a:rPr dirty="0"/>
              <a:t>a</a:t>
            </a:r>
            <a:r>
              <a:rPr spc="-4" dirty="0"/>
              <a:t>n</a:t>
            </a:r>
            <a:r>
              <a:rPr dirty="0"/>
              <a:t>d</a:t>
            </a:r>
            <a:r>
              <a:rPr spc="-11" dirty="0"/>
              <a:t> </a:t>
            </a:r>
            <a:r>
              <a:rPr spc="-4" dirty="0"/>
              <a:t>S</a:t>
            </a:r>
            <a:r>
              <a:rPr spc="-8" dirty="0"/>
              <a:t>u</a:t>
            </a:r>
            <a:r>
              <a:rPr spc="-4" dirty="0"/>
              <a:t>bh</a:t>
            </a:r>
            <a:r>
              <a:rPr dirty="0"/>
              <a:t>as</a:t>
            </a:r>
            <a:r>
              <a:rPr spc="-4" dirty="0"/>
              <a:t>h</a:t>
            </a:r>
            <a:r>
              <a:rPr dirty="0"/>
              <a:t>i</a:t>
            </a:r>
            <a:r>
              <a:rPr spc="-8" dirty="0"/>
              <a:t>n</a:t>
            </a:r>
            <a:r>
              <a:rPr dirty="0"/>
              <a:t>i</a:t>
            </a:r>
            <a:r>
              <a:rPr spc="-19" dirty="0"/>
              <a:t> </a:t>
            </a:r>
            <a:r>
              <a:rPr spc="-4" dirty="0"/>
              <a:t>Ch</a:t>
            </a:r>
            <a:r>
              <a:rPr dirty="0"/>
              <a:t>ella</a:t>
            </a:r>
            <a:r>
              <a:rPr spc="-8" dirty="0"/>
              <a:t>p</a:t>
            </a:r>
            <a:r>
              <a:rPr spc="-4" dirty="0"/>
              <a:t>p</a:t>
            </a:r>
            <a:r>
              <a:rPr dirty="0"/>
              <a:t>an</a:t>
            </a:r>
          </a:p>
          <a:p>
            <a:pPr marL="9525"/>
            <a:r>
              <a:rPr spc="-4" dirty="0"/>
              <a:t>C</a:t>
            </a:r>
            <a:r>
              <a:rPr dirty="0"/>
              <a:t>o</a:t>
            </a:r>
            <a:r>
              <a:rPr spc="-4" dirty="0"/>
              <a:t>p</a:t>
            </a:r>
            <a:r>
              <a:rPr dirty="0"/>
              <a:t>yri</a:t>
            </a:r>
            <a:r>
              <a:rPr spc="-8" dirty="0"/>
              <a:t>g</a:t>
            </a:r>
            <a:r>
              <a:rPr spc="-4" dirty="0"/>
              <a:t>h</a:t>
            </a:r>
            <a:r>
              <a:rPr dirty="0"/>
              <a:t>t</a:t>
            </a:r>
            <a:r>
              <a:rPr spc="-23" dirty="0"/>
              <a:t> </a:t>
            </a:r>
            <a:r>
              <a:rPr dirty="0"/>
              <a:t>2015,</a:t>
            </a:r>
            <a:r>
              <a:rPr spc="-8" dirty="0"/>
              <a:t> </a:t>
            </a:r>
            <a:r>
              <a:rPr dirty="0"/>
              <a:t>WIL</a:t>
            </a:r>
            <a:r>
              <a:rPr spc="-4" dirty="0"/>
              <a:t>E</a:t>
            </a:r>
            <a:r>
              <a:rPr dirty="0"/>
              <a:t>Y</a:t>
            </a:r>
            <a:r>
              <a:rPr spc="-8" dirty="0"/>
              <a:t> </a:t>
            </a:r>
            <a:r>
              <a:rPr dirty="0"/>
              <a:t>I</a:t>
            </a:r>
            <a:r>
              <a:rPr spc="-8" dirty="0"/>
              <a:t>N</a:t>
            </a:r>
            <a:r>
              <a:rPr dirty="0"/>
              <a:t>DIA</a:t>
            </a:r>
            <a:r>
              <a:rPr spc="-11" dirty="0"/>
              <a:t> </a:t>
            </a:r>
            <a:r>
              <a:rPr dirty="0"/>
              <a:t>P</a:t>
            </a:r>
            <a:r>
              <a:rPr spc="-4" dirty="0"/>
              <a:t>VT</a:t>
            </a:r>
            <a:r>
              <a:rPr dirty="0"/>
              <a:t>.</a:t>
            </a:r>
            <a:r>
              <a:rPr spc="-8" dirty="0"/>
              <a:t> </a:t>
            </a:r>
            <a:r>
              <a:rPr dirty="0"/>
              <a:t>L</a:t>
            </a:r>
            <a:r>
              <a:rPr spc="-4" dirty="0"/>
              <a:t>T</a:t>
            </a:r>
            <a:r>
              <a:rPr spc="4" dirty="0"/>
              <a:t>D</a:t>
            </a:r>
            <a:r>
              <a:rPr dirty="0"/>
              <a:t>.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477435"/>
              </p:ext>
            </p:extLst>
          </p:nvPr>
        </p:nvGraphicFramePr>
        <p:xfrm>
          <a:off x="439740" y="2122456"/>
          <a:ext cx="7876676" cy="30826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92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7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3200">
                <a:tc>
                  <a:txBody>
                    <a:bodyPr/>
                    <a:lstStyle/>
                    <a:p>
                      <a:pPr marL="62230">
                        <a:lnSpc>
                          <a:spcPts val="2039"/>
                        </a:lnSpc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NE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E6EC5"/>
                    </a:solidFill>
                  </a:tcPr>
                </a:tc>
                <a:tc>
                  <a:txBody>
                    <a:bodyPr/>
                    <a:lstStyle/>
                    <a:p>
                      <a:pPr marL="290830">
                        <a:lnSpc>
                          <a:spcPts val="2039"/>
                        </a:lnSpc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Returns</a:t>
                      </a:r>
                      <a:r>
                        <a:rPr sz="1400" b="1" spc="19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400" b="1" spc="19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re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po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ns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400" b="1" spc="17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fro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1400" b="1" spc="19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h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400" b="1" spc="18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closest</a:t>
                      </a:r>
                      <a:r>
                        <a:rPr sz="1400" b="1" spc="17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no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400" b="1" spc="19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(r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lica)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  <a:p>
                      <a:pPr marL="29083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hol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ng</a:t>
                      </a:r>
                      <a:r>
                        <a:rPr sz="1400" b="1" spc="-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he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da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.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E6E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104">
                <a:tc>
                  <a:txBody>
                    <a:bodyPr/>
                    <a:lstStyle/>
                    <a:p>
                      <a:pPr marL="62230">
                        <a:lnSpc>
                          <a:spcPts val="1945"/>
                        </a:lnSpc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QU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E6EC5"/>
                    </a:solidFill>
                  </a:tcPr>
                </a:tc>
                <a:tc>
                  <a:txBody>
                    <a:bodyPr/>
                    <a:lstStyle/>
                    <a:p>
                      <a:pPr marL="290830">
                        <a:lnSpc>
                          <a:spcPts val="1945"/>
                        </a:lnSpc>
                      </a:pPr>
                      <a:r>
                        <a:rPr sz="1400" spc="-8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et</a:t>
                      </a:r>
                      <a:r>
                        <a:rPr sz="1400" spc="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rns </a:t>
                      </a:r>
                      <a:r>
                        <a:rPr sz="1400" spc="-2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a </a:t>
                      </a:r>
                      <a:r>
                        <a:rPr sz="1400" spc="-2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re</a:t>
                      </a:r>
                      <a:r>
                        <a:rPr sz="1400" spc="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ul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t </a:t>
                      </a:r>
                      <a:r>
                        <a:rPr sz="1400" spc="-2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f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400" spc="-1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m </a:t>
                      </a:r>
                      <a:r>
                        <a:rPr sz="1400" spc="-20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a </a:t>
                      </a:r>
                      <a:r>
                        <a:rPr sz="1400" spc="-2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q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uo</a:t>
                      </a:r>
                      <a:r>
                        <a:rPr sz="1400" spc="-2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m </a:t>
                      </a:r>
                      <a:r>
                        <a:rPr sz="1400" spc="-2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0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f </a:t>
                      </a:r>
                      <a:r>
                        <a:rPr sz="1400" spc="-21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ser</a:t>
                      </a:r>
                      <a:r>
                        <a:rPr sz="1400" spc="-15" dirty="0">
                          <a:latin typeface="Trebuchet MS"/>
                          <a:cs typeface="Trebuchet MS"/>
                        </a:rPr>
                        <a:t>v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er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s </a:t>
                      </a:r>
                      <a:r>
                        <a:rPr sz="1400" spc="-1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w</a:t>
                      </a:r>
                      <a:r>
                        <a:rPr sz="1400" spc="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h </a:t>
                      </a:r>
                      <a:r>
                        <a:rPr sz="1400" spc="-2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the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  <a:p>
                      <a:pPr marL="29083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1400" spc="-10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st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recent 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tim</a:t>
                      </a:r>
                      <a:r>
                        <a:rPr sz="1400" spc="5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stamp</a:t>
                      </a:r>
                      <a:r>
                        <a:rPr sz="1400" spc="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0" dirty="0">
                          <a:latin typeface="Trebuchet MS"/>
                          <a:cs typeface="Trebuchet MS"/>
                        </a:rPr>
                        <a:t>fo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400" spc="-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th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400" spc="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at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a.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514">
                <a:tc>
                  <a:txBody>
                    <a:bodyPr/>
                    <a:lstStyle/>
                    <a:p>
                      <a:pPr marL="62230">
                        <a:lnSpc>
                          <a:spcPts val="2045"/>
                        </a:lnSpc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LOCAL_QU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E6EC5"/>
                    </a:solidFill>
                  </a:tcPr>
                </a:tc>
                <a:tc>
                  <a:txBody>
                    <a:bodyPr/>
                    <a:lstStyle/>
                    <a:p>
                      <a:pPr marL="290830">
                        <a:lnSpc>
                          <a:spcPts val="2045"/>
                        </a:lnSpc>
                      </a:pPr>
                      <a:r>
                        <a:rPr sz="1400" spc="-8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et</a:t>
                      </a:r>
                      <a:r>
                        <a:rPr sz="1400" spc="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rns </a:t>
                      </a:r>
                      <a:r>
                        <a:rPr sz="1400" spc="-2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a </a:t>
                      </a:r>
                      <a:r>
                        <a:rPr sz="1400" spc="-2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re</a:t>
                      </a:r>
                      <a:r>
                        <a:rPr sz="1400" spc="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ul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t </a:t>
                      </a:r>
                      <a:r>
                        <a:rPr sz="1400" spc="-2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f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400" spc="-1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m </a:t>
                      </a:r>
                      <a:r>
                        <a:rPr sz="1400" spc="-20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a </a:t>
                      </a:r>
                      <a:r>
                        <a:rPr sz="1400" spc="-2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q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uo</a:t>
                      </a:r>
                      <a:r>
                        <a:rPr sz="1400" spc="-2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m </a:t>
                      </a:r>
                      <a:r>
                        <a:rPr sz="1400" spc="-2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0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f </a:t>
                      </a:r>
                      <a:r>
                        <a:rPr sz="1400" spc="-21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ser</a:t>
                      </a:r>
                      <a:r>
                        <a:rPr sz="1400" spc="-15" dirty="0">
                          <a:latin typeface="Trebuchet MS"/>
                          <a:cs typeface="Trebuchet MS"/>
                        </a:rPr>
                        <a:t>v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er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s </a:t>
                      </a:r>
                      <a:r>
                        <a:rPr sz="1400" spc="-1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w</a:t>
                      </a:r>
                      <a:r>
                        <a:rPr sz="1400" spc="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h </a:t>
                      </a:r>
                      <a:r>
                        <a:rPr sz="1400" spc="-2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the</a:t>
                      </a:r>
                      <a:endParaRPr sz="1400" dirty="0">
                        <a:latin typeface="Trebuchet MS"/>
                        <a:cs typeface="Trebuchet MS"/>
                      </a:endParaRPr>
                    </a:p>
                    <a:p>
                      <a:pPr marL="290830" marR="53340">
                        <a:lnSpc>
                          <a:spcPct val="107200"/>
                        </a:lnSpc>
                      </a:pPr>
                      <a:r>
                        <a:rPr sz="1400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1400" spc="-10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st</a:t>
                      </a:r>
                      <a:r>
                        <a:rPr sz="1400" spc="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rece</a:t>
                      </a:r>
                      <a:r>
                        <a:rPr sz="1400" spc="5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400" spc="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400" spc="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tam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1400" spc="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0" dirty="0">
                          <a:latin typeface="Trebuchet MS"/>
                          <a:cs typeface="Trebuchet MS"/>
                        </a:rPr>
                        <a:t>fo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400" spc="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h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400" spc="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at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400" spc="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in</a:t>
                      </a:r>
                      <a:r>
                        <a:rPr sz="1400" spc="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h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400" spc="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same</a:t>
                      </a:r>
                      <a:r>
                        <a:rPr sz="1400" spc="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ata cente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r as 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th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e 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1400" spc="-10" dirty="0">
                          <a:latin typeface="Trebuchet MS"/>
                          <a:cs typeface="Trebuchet MS"/>
                        </a:rPr>
                        <a:t>oo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rdin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at</a:t>
                      </a:r>
                      <a:r>
                        <a:rPr sz="1400" spc="-10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400" spc="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nod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e.</a:t>
                      </a: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3200">
                <a:tc>
                  <a:txBody>
                    <a:bodyPr/>
                    <a:lstStyle/>
                    <a:p>
                      <a:pPr marL="62230">
                        <a:lnSpc>
                          <a:spcPts val="2045"/>
                        </a:lnSpc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EACH_QUORUM</a:t>
                      </a:r>
                      <a:endParaRPr sz="14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E6EC5"/>
                    </a:solidFill>
                  </a:tcPr>
                </a:tc>
                <a:tc>
                  <a:txBody>
                    <a:bodyPr/>
                    <a:lstStyle/>
                    <a:p>
                      <a:pPr marL="290830">
                        <a:lnSpc>
                          <a:spcPts val="2045"/>
                        </a:lnSpc>
                      </a:pPr>
                      <a:r>
                        <a:rPr sz="1400" spc="-8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et</a:t>
                      </a:r>
                      <a:r>
                        <a:rPr sz="1400" spc="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rns </a:t>
                      </a:r>
                      <a:r>
                        <a:rPr sz="1400" spc="-2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a </a:t>
                      </a:r>
                      <a:r>
                        <a:rPr sz="1400" spc="-2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re</a:t>
                      </a:r>
                      <a:r>
                        <a:rPr sz="1400" spc="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ul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t </a:t>
                      </a:r>
                      <a:r>
                        <a:rPr sz="1400" spc="-2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f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400" spc="-1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m </a:t>
                      </a:r>
                      <a:r>
                        <a:rPr sz="1400" spc="-20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a </a:t>
                      </a:r>
                      <a:r>
                        <a:rPr sz="1400" spc="-2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q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uo</a:t>
                      </a:r>
                      <a:r>
                        <a:rPr sz="1400" spc="-2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m </a:t>
                      </a:r>
                      <a:r>
                        <a:rPr sz="1400" spc="-2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0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f </a:t>
                      </a:r>
                      <a:r>
                        <a:rPr sz="1400" spc="-21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ser</a:t>
                      </a:r>
                      <a:r>
                        <a:rPr sz="1400" spc="-15" dirty="0">
                          <a:latin typeface="Trebuchet MS"/>
                          <a:cs typeface="Trebuchet MS"/>
                        </a:rPr>
                        <a:t>v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er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s </a:t>
                      </a:r>
                      <a:r>
                        <a:rPr sz="1400" spc="-1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w</a:t>
                      </a:r>
                      <a:r>
                        <a:rPr sz="1400" spc="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h </a:t>
                      </a:r>
                      <a:r>
                        <a:rPr sz="1400" spc="-2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the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  <a:p>
                      <a:pPr marL="29083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5" dirty="0">
                          <a:latin typeface="Trebuchet MS"/>
                          <a:cs typeface="Trebuchet MS"/>
                        </a:rPr>
                        <a:t>mos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400" spc="-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re</a:t>
                      </a:r>
                      <a:r>
                        <a:rPr sz="1400" spc="-10" dirty="0"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en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400" spc="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0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400" spc="5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estam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1400" spc="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in</a:t>
                      </a:r>
                      <a:r>
                        <a:rPr sz="1400" spc="-1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al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1400" spc="-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400" spc="-10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a 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cen</a:t>
                      </a:r>
                      <a:r>
                        <a:rPr sz="1400" spc="-1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er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s.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0481">
                <a:tc>
                  <a:txBody>
                    <a:bodyPr/>
                    <a:lstStyle/>
                    <a:p>
                      <a:pPr marL="62230">
                        <a:lnSpc>
                          <a:spcPts val="2045"/>
                        </a:lnSpc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ALL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E6EC5"/>
                    </a:solidFill>
                  </a:tcPr>
                </a:tc>
                <a:tc>
                  <a:txBody>
                    <a:bodyPr/>
                    <a:lstStyle/>
                    <a:p>
                      <a:pPr marL="290830" algn="just">
                        <a:lnSpc>
                          <a:spcPts val="2045"/>
                        </a:lnSpc>
                      </a:pPr>
                      <a:r>
                        <a:rPr sz="1400" dirty="0">
                          <a:latin typeface="Trebuchet MS"/>
                          <a:cs typeface="Trebuchet MS"/>
                        </a:rPr>
                        <a:t>This </a:t>
                      </a:r>
                      <a:r>
                        <a:rPr sz="1400" spc="-20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pr</a:t>
                      </a:r>
                      <a:r>
                        <a:rPr sz="1400" spc="-1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vi</a:t>
                      </a:r>
                      <a:r>
                        <a:rPr sz="1400" spc="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s </a:t>
                      </a:r>
                      <a:r>
                        <a:rPr sz="1400" spc="-2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th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e </a:t>
                      </a:r>
                      <a:r>
                        <a:rPr sz="1400" spc="-2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highe</a:t>
                      </a:r>
                      <a:r>
                        <a:rPr sz="1400" spc="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t </a:t>
                      </a:r>
                      <a:r>
                        <a:rPr sz="1400" spc="-21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1400" spc="1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ve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l </a:t>
                      </a:r>
                      <a:r>
                        <a:rPr sz="1400" spc="-2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0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f </a:t>
                      </a:r>
                      <a:r>
                        <a:rPr sz="1400" spc="-21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1400" spc="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1400" spc="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400" spc="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te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y </a:t>
                      </a:r>
                      <a:r>
                        <a:rPr sz="1400" spc="-2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0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f </a:t>
                      </a:r>
                      <a:r>
                        <a:rPr sz="1400" spc="-21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all</a:t>
                      </a:r>
                      <a:endParaRPr sz="1400" dirty="0">
                        <a:latin typeface="Trebuchet MS"/>
                        <a:cs typeface="Trebuchet MS"/>
                      </a:endParaRPr>
                    </a:p>
                    <a:p>
                      <a:pPr marL="290830" marR="53975" algn="just">
                        <a:lnSpc>
                          <a:spcPct val="107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Trebuchet MS"/>
                          <a:cs typeface="Trebuchet MS"/>
                        </a:rPr>
                        <a:t>le</a:t>
                      </a:r>
                      <a:r>
                        <a:rPr sz="1400" spc="-10" dirty="0">
                          <a:latin typeface="Trebuchet MS"/>
                          <a:cs typeface="Trebuchet MS"/>
                        </a:rPr>
                        <a:t>v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el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1400" spc="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an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1400" spc="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th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400" spc="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1400" spc="-10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w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est</a:t>
                      </a:r>
                      <a:r>
                        <a:rPr sz="1400" spc="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le</a:t>
                      </a:r>
                      <a:r>
                        <a:rPr sz="1400" spc="-10" dirty="0">
                          <a:latin typeface="Trebuchet MS"/>
                          <a:cs typeface="Trebuchet MS"/>
                        </a:rPr>
                        <a:t>v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1400" spc="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0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f</a:t>
                      </a:r>
                      <a:r>
                        <a:rPr sz="1400" spc="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availa</a:t>
                      </a:r>
                      <a:r>
                        <a:rPr sz="1400" spc="5" dirty="0">
                          <a:latin typeface="Trebuchet MS"/>
                          <a:cs typeface="Trebuchet MS"/>
                        </a:rPr>
                        <a:t>b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ilit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y</a:t>
                      </a:r>
                      <a:r>
                        <a:rPr sz="1400" spc="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0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f</a:t>
                      </a:r>
                      <a:r>
                        <a:rPr sz="1400" spc="1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al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1400" spc="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le</a:t>
                      </a:r>
                      <a:r>
                        <a:rPr sz="1400" spc="-10" dirty="0">
                          <a:latin typeface="Trebuchet MS"/>
                          <a:cs typeface="Trebuchet MS"/>
                        </a:rPr>
                        <a:t>v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el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s. It</a:t>
                      </a:r>
                      <a:r>
                        <a:rPr sz="1400" spc="2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responds</a:t>
                      </a:r>
                      <a:r>
                        <a:rPr sz="1400" spc="2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0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400" spc="2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400" spc="2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read</a:t>
                      </a:r>
                      <a:r>
                        <a:rPr sz="1400" spc="2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requ</a:t>
                      </a:r>
                      <a:r>
                        <a:rPr sz="1400" spc="5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st</a:t>
                      </a:r>
                      <a:r>
                        <a:rPr sz="1400" spc="2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0" dirty="0">
                          <a:latin typeface="Trebuchet MS"/>
                          <a:cs typeface="Trebuchet MS"/>
                        </a:rPr>
                        <a:t>f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400" spc="-1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1400" spc="2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400" spc="2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1400" spc="-10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ien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400" spc="2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afte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400" spc="2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all th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400" spc="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replica</a:t>
                      </a:r>
                      <a:r>
                        <a:rPr sz="1400" spc="-1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no</a:t>
                      </a:r>
                      <a:r>
                        <a:rPr sz="1400" spc="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1400" spc="-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hav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400" spc="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resp</a:t>
                      </a:r>
                      <a:r>
                        <a:rPr sz="1400" spc="-10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1400" spc="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400" spc="10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.</a:t>
                      </a: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8740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116205" y="5676901"/>
            <a:ext cx="2929414" cy="9002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863"/>
              </a:lnSpc>
            </a:pPr>
            <a:r>
              <a:rPr dirty="0"/>
              <a:t>Big</a:t>
            </a:r>
            <a:r>
              <a:rPr spc="-11" dirty="0"/>
              <a:t> </a:t>
            </a:r>
            <a:r>
              <a:rPr dirty="0"/>
              <a:t>Data</a:t>
            </a:r>
            <a:r>
              <a:rPr spc="-15" dirty="0"/>
              <a:t> </a:t>
            </a:r>
            <a:r>
              <a:rPr dirty="0"/>
              <a:t>a</a:t>
            </a:r>
            <a:r>
              <a:rPr spc="-4" dirty="0"/>
              <a:t>n</a:t>
            </a:r>
            <a:r>
              <a:rPr dirty="0"/>
              <a:t>d</a:t>
            </a:r>
            <a:r>
              <a:rPr spc="-4" dirty="0"/>
              <a:t> </a:t>
            </a:r>
            <a:r>
              <a:rPr dirty="0"/>
              <a:t>A</a:t>
            </a:r>
            <a:r>
              <a:rPr spc="-4" dirty="0"/>
              <a:t>n</a:t>
            </a:r>
            <a:r>
              <a:rPr dirty="0"/>
              <a:t>alytics</a:t>
            </a:r>
            <a:r>
              <a:rPr spc="-26" dirty="0"/>
              <a:t> </a:t>
            </a:r>
            <a:r>
              <a:rPr spc="-4" dirty="0"/>
              <a:t>b</a:t>
            </a:r>
            <a:r>
              <a:rPr dirty="0"/>
              <a:t>y</a:t>
            </a:r>
            <a:r>
              <a:rPr spc="-8" dirty="0"/>
              <a:t> </a:t>
            </a:r>
            <a:r>
              <a:rPr spc="-4" dirty="0"/>
              <a:t>See</a:t>
            </a:r>
            <a:r>
              <a:rPr spc="4" dirty="0"/>
              <a:t>m</a:t>
            </a:r>
            <a:r>
              <a:rPr dirty="0"/>
              <a:t>a</a:t>
            </a:r>
            <a:r>
              <a:rPr spc="-19" dirty="0"/>
              <a:t> </a:t>
            </a:r>
            <a:r>
              <a:rPr dirty="0"/>
              <a:t>Ac</a:t>
            </a:r>
            <a:r>
              <a:rPr spc="-8" dirty="0"/>
              <a:t>h</a:t>
            </a:r>
            <a:r>
              <a:rPr dirty="0"/>
              <a:t>arya</a:t>
            </a:r>
            <a:r>
              <a:rPr spc="-8" dirty="0"/>
              <a:t> </a:t>
            </a:r>
            <a:r>
              <a:rPr dirty="0"/>
              <a:t>a</a:t>
            </a:r>
            <a:r>
              <a:rPr spc="-4" dirty="0"/>
              <a:t>n</a:t>
            </a:r>
            <a:r>
              <a:rPr dirty="0"/>
              <a:t>d</a:t>
            </a:r>
            <a:r>
              <a:rPr spc="-11" dirty="0"/>
              <a:t> </a:t>
            </a:r>
            <a:r>
              <a:rPr spc="-4" dirty="0"/>
              <a:t>S</a:t>
            </a:r>
            <a:r>
              <a:rPr spc="-8" dirty="0"/>
              <a:t>u</a:t>
            </a:r>
            <a:r>
              <a:rPr spc="-4" dirty="0"/>
              <a:t>bh</a:t>
            </a:r>
            <a:r>
              <a:rPr dirty="0"/>
              <a:t>as</a:t>
            </a:r>
            <a:r>
              <a:rPr spc="-4" dirty="0"/>
              <a:t>h</a:t>
            </a:r>
            <a:r>
              <a:rPr dirty="0"/>
              <a:t>i</a:t>
            </a:r>
            <a:r>
              <a:rPr spc="-8" dirty="0"/>
              <a:t>n</a:t>
            </a:r>
            <a:r>
              <a:rPr dirty="0"/>
              <a:t>i</a:t>
            </a:r>
            <a:r>
              <a:rPr spc="-19" dirty="0"/>
              <a:t> </a:t>
            </a:r>
            <a:r>
              <a:rPr spc="-4" dirty="0"/>
              <a:t>Ch</a:t>
            </a:r>
            <a:r>
              <a:rPr dirty="0"/>
              <a:t>ella</a:t>
            </a:r>
            <a:r>
              <a:rPr spc="-8" dirty="0"/>
              <a:t>p</a:t>
            </a:r>
            <a:r>
              <a:rPr spc="-4" dirty="0"/>
              <a:t>p</a:t>
            </a:r>
            <a:r>
              <a:rPr dirty="0"/>
              <a:t>an</a:t>
            </a:r>
          </a:p>
          <a:p>
            <a:pPr marL="9525"/>
            <a:r>
              <a:rPr spc="-4" dirty="0"/>
              <a:t>C</a:t>
            </a:r>
            <a:r>
              <a:rPr dirty="0"/>
              <a:t>o</a:t>
            </a:r>
            <a:r>
              <a:rPr spc="-4" dirty="0"/>
              <a:t>p</a:t>
            </a:r>
            <a:r>
              <a:rPr dirty="0"/>
              <a:t>yri</a:t>
            </a:r>
            <a:r>
              <a:rPr spc="-8" dirty="0"/>
              <a:t>g</a:t>
            </a:r>
            <a:r>
              <a:rPr spc="-4" dirty="0"/>
              <a:t>h</a:t>
            </a:r>
            <a:r>
              <a:rPr dirty="0"/>
              <a:t>t</a:t>
            </a:r>
            <a:r>
              <a:rPr spc="-23" dirty="0"/>
              <a:t> </a:t>
            </a:r>
            <a:r>
              <a:rPr dirty="0"/>
              <a:t>2015,</a:t>
            </a:r>
            <a:r>
              <a:rPr spc="-8" dirty="0"/>
              <a:t> </a:t>
            </a:r>
            <a:r>
              <a:rPr dirty="0"/>
              <a:t>WIL</a:t>
            </a:r>
            <a:r>
              <a:rPr spc="-4" dirty="0"/>
              <a:t>E</a:t>
            </a:r>
            <a:r>
              <a:rPr dirty="0"/>
              <a:t>Y</a:t>
            </a:r>
            <a:r>
              <a:rPr spc="-8" dirty="0"/>
              <a:t> </a:t>
            </a:r>
            <a:r>
              <a:rPr dirty="0"/>
              <a:t>I</a:t>
            </a:r>
            <a:r>
              <a:rPr spc="-8" dirty="0"/>
              <a:t>N</a:t>
            </a:r>
            <a:r>
              <a:rPr dirty="0"/>
              <a:t>DIA</a:t>
            </a:r>
            <a:r>
              <a:rPr spc="-11" dirty="0"/>
              <a:t> </a:t>
            </a:r>
            <a:r>
              <a:rPr dirty="0"/>
              <a:t>P</a:t>
            </a:r>
            <a:r>
              <a:rPr spc="-4" dirty="0"/>
              <a:t>VT</a:t>
            </a:r>
            <a:r>
              <a:rPr dirty="0"/>
              <a:t>.</a:t>
            </a:r>
            <a:r>
              <a:rPr spc="-8" dirty="0"/>
              <a:t> </a:t>
            </a:r>
            <a:r>
              <a:rPr dirty="0"/>
              <a:t>L</a:t>
            </a:r>
            <a:r>
              <a:rPr spc="-4" dirty="0"/>
              <a:t>T</a:t>
            </a:r>
            <a:r>
              <a:rPr spc="4" dirty="0"/>
              <a:t>D</a:t>
            </a:r>
            <a:r>
              <a:rPr dirty="0"/>
              <a:t>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6205" y="476672"/>
            <a:ext cx="5565628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9525"/>
            <a:r>
              <a:rPr spc="-38" dirty="0"/>
              <a:t>W</a:t>
            </a:r>
            <a:r>
              <a:rPr spc="-4" dirty="0"/>
              <a:t>rit</a:t>
            </a:r>
            <a:r>
              <a:rPr dirty="0"/>
              <a:t>e </a:t>
            </a:r>
            <a:r>
              <a:rPr spc="-11" dirty="0"/>
              <a:t>C</a:t>
            </a:r>
            <a:r>
              <a:rPr dirty="0"/>
              <a:t>onsisten</a:t>
            </a:r>
            <a:r>
              <a:rPr spc="-11" dirty="0"/>
              <a:t>c</a:t>
            </a:r>
            <a:r>
              <a:rPr spc="-4" dirty="0"/>
              <a:t>y</a:t>
            </a:r>
          </a:p>
        </p:txBody>
      </p:sp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291863"/>
              </p:ext>
            </p:extLst>
          </p:nvPr>
        </p:nvGraphicFramePr>
        <p:xfrm>
          <a:off x="440131" y="1369805"/>
          <a:ext cx="7948293" cy="44354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1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96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8062"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200" b="1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E6EC5"/>
                    </a:solidFill>
                  </a:tcPr>
                </a:tc>
                <a:tc>
                  <a:txBody>
                    <a:bodyPr/>
                    <a:lstStyle/>
                    <a:p>
                      <a:pPr marL="31750" marR="24765" algn="just">
                        <a:lnSpc>
                          <a:spcPct val="107200"/>
                        </a:lnSpc>
                        <a:spcBef>
                          <a:spcPts val="50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This</a:t>
                      </a:r>
                      <a:r>
                        <a:rPr sz="1200" b="1" spc="5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is</a:t>
                      </a:r>
                      <a:r>
                        <a:rPr sz="1200" b="1" spc="6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b="1" spc="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th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200" b="1" spc="7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highe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200" b="1" spc="8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b="1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leve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1200" b="1" spc="7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</a:t>
                      </a:r>
                      <a:r>
                        <a:rPr sz="1200" b="1" spc="8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co</a:t>
                      </a:r>
                      <a:r>
                        <a:rPr sz="1200" b="1" spc="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sistency</a:t>
                      </a:r>
                      <a:r>
                        <a:rPr sz="1200" b="1" spc="7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</a:t>
                      </a:r>
                      <a:r>
                        <a:rPr sz="1200" b="1" spc="6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b="1" spc="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ll</a:t>
                      </a:r>
                      <a:r>
                        <a:rPr sz="1200" b="1" spc="7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b="1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leve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ls</a:t>
                      </a:r>
                      <a:r>
                        <a:rPr sz="1200" b="1" spc="6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as</a:t>
                      </a:r>
                      <a:r>
                        <a:rPr sz="1200" b="1" spc="6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it</a:t>
                      </a:r>
                      <a:r>
                        <a:rPr sz="1200" b="1" spc="7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b="1" spc="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1200" b="1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200" b="1" spc="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1200" b="1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12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200" b="1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at</a:t>
                      </a:r>
                      <a:r>
                        <a:rPr sz="1200" b="1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hat</a:t>
                      </a:r>
                      <a:r>
                        <a:rPr sz="1200" b="1" spc="1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200" b="1" spc="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wri</a:t>
                      </a:r>
                      <a:r>
                        <a:rPr sz="1200" b="1" spc="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200" b="1" spc="114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1200" b="1" spc="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st</a:t>
                      </a:r>
                      <a:r>
                        <a:rPr sz="1200" b="1" spc="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b="1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b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200" b="1" spc="1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writ</a:t>
                      </a:r>
                      <a:r>
                        <a:rPr sz="1200" b="1" spc="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2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1200" b="1" spc="114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1200" b="1" spc="114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200" b="1" spc="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h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200" b="1" spc="1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1200" b="1" spc="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mmi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200" b="1" spc="114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lo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g</a:t>
                      </a:r>
                      <a:r>
                        <a:rPr sz="1200" b="1" spc="1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200" b="1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1200" b="1" spc="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b="1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Me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mtab</a:t>
                      </a:r>
                      <a:r>
                        <a:rPr sz="1200" b="1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200" b="1" spc="1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1200" b="1" spc="1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200" b="1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re</a:t>
                      </a:r>
                      <a:r>
                        <a:rPr sz="12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lica</a:t>
                      </a:r>
                      <a:r>
                        <a:rPr sz="1200" b="1" spc="4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no</a:t>
                      </a:r>
                      <a:r>
                        <a:rPr sz="12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de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1200" b="1" spc="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in</a:t>
                      </a:r>
                      <a:r>
                        <a:rPr sz="1200" b="1" spc="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he</a:t>
                      </a:r>
                      <a:r>
                        <a:rPr sz="1200" b="1" spc="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clust</a:t>
                      </a:r>
                      <a:r>
                        <a:rPr sz="12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200" b="1" spc="-19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.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E6E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9905"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AC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H_QUORUM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E6EC5"/>
                    </a:solidFill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20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200" spc="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w</a:t>
                      </a:r>
                      <a:r>
                        <a:rPr sz="1200" spc="1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it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200" spc="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10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us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200" spc="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b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200" spc="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writ</a:t>
                      </a:r>
                      <a:r>
                        <a:rPr sz="1200" spc="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en</a:t>
                      </a:r>
                      <a:r>
                        <a:rPr sz="1200" spc="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1200" spc="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1200" spc="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co</a:t>
                      </a:r>
                      <a:r>
                        <a:rPr sz="1200" spc="-10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200" spc="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5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1200" spc="-10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g</a:t>
                      </a:r>
                      <a:r>
                        <a:rPr sz="1200" spc="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an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1200" spc="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10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200" spc="-10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ta</a:t>
                      </a:r>
                      <a:r>
                        <a:rPr sz="1200" spc="10" dirty="0">
                          <a:latin typeface="Trebuchet MS"/>
                          <a:cs typeface="Trebuchet MS"/>
                        </a:rPr>
                        <a:t>b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le</a:t>
                      </a:r>
                      <a:r>
                        <a:rPr sz="1200" spc="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10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1200" spc="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200" spc="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quo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rum</a:t>
                      </a: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200" spc="-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f</a:t>
                      </a:r>
                      <a:r>
                        <a:rPr sz="1200" spc="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200" spc="5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plic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200" spc="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node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1200" spc="1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in</a:t>
                      </a:r>
                      <a:r>
                        <a:rPr sz="1200" spc="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al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1200" spc="1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da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ta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1200" spc="5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1200" spc="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er</a:t>
                      </a:r>
                      <a:r>
                        <a:rPr sz="1200" spc="10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.</a:t>
                      </a: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905"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QU</a:t>
                      </a:r>
                      <a:r>
                        <a:rPr sz="1200" b="1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RUM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E6EC5"/>
                    </a:solidFill>
                  </a:tcPr>
                </a:tc>
                <a:tc>
                  <a:txBody>
                    <a:bodyPr/>
                    <a:lstStyle/>
                    <a:p>
                      <a:pPr marL="31750" marR="26034">
                        <a:lnSpc>
                          <a:spcPct val="107500"/>
                        </a:lnSpc>
                        <a:spcBef>
                          <a:spcPts val="45"/>
                        </a:spcBef>
                      </a:pPr>
                      <a:r>
                        <a:rPr sz="120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200" spc="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w</a:t>
                      </a:r>
                      <a:r>
                        <a:rPr sz="1200" spc="1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te</a:t>
                      </a:r>
                      <a:r>
                        <a:rPr sz="1200" spc="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mus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200" spc="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b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200" spc="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wr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200" spc="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en</a:t>
                      </a:r>
                      <a:r>
                        <a:rPr sz="1200" spc="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1200" spc="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1200" spc="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co</a:t>
                      </a:r>
                      <a:r>
                        <a:rPr sz="1200" spc="-10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1200" spc="5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200" spc="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5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g</a:t>
                      </a:r>
                      <a:r>
                        <a:rPr sz="1200" spc="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nd</a:t>
                      </a:r>
                      <a:r>
                        <a:rPr sz="1200" spc="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Memta</a:t>
                      </a:r>
                      <a:r>
                        <a:rPr sz="1200" spc="10" dirty="0">
                          <a:latin typeface="Trebuchet MS"/>
                          <a:cs typeface="Trebuchet MS"/>
                        </a:rPr>
                        <a:t>b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le</a:t>
                      </a:r>
                      <a:r>
                        <a:rPr sz="1200" spc="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1200" spc="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200" spc="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quor</a:t>
                      </a:r>
                      <a:r>
                        <a:rPr sz="1200" spc="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m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f</a:t>
                      </a:r>
                      <a:r>
                        <a:rPr sz="1200" spc="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200" spc="5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plic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200" spc="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node</a:t>
                      </a:r>
                      <a:r>
                        <a:rPr sz="1200" spc="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.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958"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200" b="1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LO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CAL_QU</a:t>
                      </a:r>
                      <a:r>
                        <a:rPr sz="1200" b="1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RUM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E6EC5"/>
                    </a:solidFill>
                  </a:tcPr>
                </a:tc>
                <a:tc>
                  <a:txBody>
                    <a:bodyPr/>
                    <a:lstStyle/>
                    <a:p>
                      <a:pPr marL="31750" marR="26034" algn="just">
                        <a:lnSpc>
                          <a:spcPct val="107200"/>
                        </a:lnSpc>
                        <a:spcBef>
                          <a:spcPts val="55"/>
                        </a:spcBef>
                      </a:pPr>
                      <a:r>
                        <a:rPr sz="120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200" spc="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w</a:t>
                      </a:r>
                      <a:r>
                        <a:rPr sz="1200" spc="1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te</a:t>
                      </a:r>
                      <a:r>
                        <a:rPr sz="1200" spc="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mus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200" spc="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b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200" spc="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wr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200" spc="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en</a:t>
                      </a:r>
                      <a:r>
                        <a:rPr sz="1200" spc="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1200" spc="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1200" spc="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co</a:t>
                      </a:r>
                      <a:r>
                        <a:rPr sz="1200" spc="-10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1200" spc="5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200" spc="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5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g</a:t>
                      </a:r>
                      <a:r>
                        <a:rPr sz="1200" spc="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nd</a:t>
                      </a:r>
                      <a:r>
                        <a:rPr sz="1200" spc="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Memta</a:t>
                      </a:r>
                      <a:r>
                        <a:rPr sz="1200" spc="10" dirty="0">
                          <a:latin typeface="Trebuchet MS"/>
                          <a:cs typeface="Trebuchet MS"/>
                        </a:rPr>
                        <a:t>b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le</a:t>
                      </a:r>
                      <a:r>
                        <a:rPr sz="1200" spc="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1200" spc="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200" spc="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quor</a:t>
                      </a:r>
                      <a:r>
                        <a:rPr sz="1200" spc="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m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f</a:t>
                      </a:r>
                      <a:r>
                        <a:rPr sz="1200" spc="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200" spc="5" dirty="0">
                          <a:latin typeface="Trebuchet MS"/>
                          <a:cs typeface="Trebuchet MS"/>
                        </a:rPr>
                        <a:t>ep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lica</a:t>
                      </a:r>
                      <a:r>
                        <a:rPr sz="1200" spc="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10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od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es</a:t>
                      </a:r>
                      <a:r>
                        <a:rPr sz="1200" spc="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in</a:t>
                      </a:r>
                      <a:r>
                        <a:rPr sz="1200" spc="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1200" spc="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same</a:t>
                      </a:r>
                      <a:r>
                        <a:rPr sz="1200" spc="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da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ta</a:t>
                      </a:r>
                      <a:r>
                        <a:rPr sz="1200" spc="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1200" spc="5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1200" spc="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er</a:t>
                      </a:r>
                      <a:r>
                        <a:rPr sz="1200" spc="11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as</a:t>
                      </a:r>
                      <a:r>
                        <a:rPr sz="1200" spc="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1200" spc="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co</a:t>
                      </a:r>
                      <a:r>
                        <a:rPr sz="1200" spc="-10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200" spc="10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200" spc="1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200" spc="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10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200" spc="5" dirty="0">
                          <a:latin typeface="Trebuchet MS"/>
                          <a:cs typeface="Trebuchet MS"/>
                        </a:rPr>
                        <a:t>de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.</a:t>
                      </a:r>
                      <a:r>
                        <a:rPr sz="1200" spc="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This is</a:t>
                      </a:r>
                      <a:r>
                        <a:rPr sz="1200" spc="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1200" spc="1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avoi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1200" spc="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lat</a:t>
                      </a:r>
                      <a:r>
                        <a:rPr sz="1200" spc="5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cy</a:t>
                      </a:r>
                      <a:r>
                        <a:rPr sz="1200" spc="1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f</a:t>
                      </a:r>
                      <a:r>
                        <a:rPr sz="1200" spc="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200" spc="5" dirty="0">
                          <a:latin typeface="Trebuchet MS"/>
                          <a:cs typeface="Trebuchet MS"/>
                        </a:rPr>
                        <a:t>er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da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ta</a:t>
                      </a:r>
                      <a:r>
                        <a:rPr sz="1200" spc="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1200" spc="5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1200" spc="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er</a:t>
                      </a:r>
                      <a:r>
                        <a:rPr sz="1200" spc="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co</a:t>
                      </a:r>
                      <a:r>
                        <a:rPr sz="1200" spc="-10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mun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ca</a:t>
                      </a:r>
                      <a:r>
                        <a:rPr sz="1200" spc="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io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n.</a:t>
                      </a: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9905"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NE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E6EC5"/>
                    </a:solidFill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20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200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writ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200" spc="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10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us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200" spc="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b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200" spc="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writ</a:t>
                      </a:r>
                      <a:r>
                        <a:rPr sz="1200" spc="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en</a:t>
                      </a:r>
                      <a:r>
                        <a:rPr sz="1200" spc="1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10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o the </a:t>
                      </a:r>
                      <a:r>
                        <a:rPr sz="1200" spc="10" dirty="0"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1200" spc="-10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1200" spc="-10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200" spc="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5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1200" spc="-10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g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an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1200" spc="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Me</a:t>
                      </a:r>
                      <a:r>
                        <a:rPr sz="1200" spc="-10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tabl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200" spc="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10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f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at</a:t>
                      </a:r>
                      <a:r>
                        <a:rPr sz="1200" spc="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1200" spc="1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as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200" spc="1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10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ne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20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200" spc="5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plic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200" spc="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nod</a:t>
                      </a:r>
                      <a:r>
                        <a:rPr sz="1200" spc="5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.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9905"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TWO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E6EC5"/>
                    </a:solidFill>
                  </a:tcPr>
                </a:tc>
                <a:tc>
                  <a:txBody>
                    <a:bodyPr/>
                    <a:lstStyle/>
                    <a:p>
                      <a:pPr marL="31750" marR="27305">
                        <a:lnSpc>
                          <a:spcPct val="107500"/>
                        </a:lnSpc>
                        <a:spcBef>
                          <a:spcPts val="50"/>
                        </a:spcBef>
                      </a:pPr>
                      <a:r>
                        <a:rPr sz="120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200" spc="1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wr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e </a:t>
                      </a:r>
                      <a:r>
                        <a:rPr sz="1200" spc="-2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mu</a:t>
                      </a:r>
                      <a:r>
                        <a:rPr sz="1200" spc="1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200" spc="2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b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e </a:t>
                      </a:r>
                      <a:r>
                        <a:rPr sz="1200" spc="-22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wr</a:t>
                      </a:r>
                      <a:r>
                        <a:rPr sz="1200" spc="1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200" spc="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en </a:t>
                      </a:r>
                      <a:r>
                        <a:rPr sz="1200" spc="-2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1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o </a:t>
                      </a:r>
                      <a:r>
                        <a:rPr sz="1200" spc="-2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the </a:t>
                      </a:r>
                      <a:r>
                        <a:rPr sz="1200" spc="-21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co</a:t>
                      </a:r>
                      <a:r>
                        <a:rPr sz="1200" spc="-10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1200" spc="5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t </a:t>
                      </a:r>
                      <a:r>
                        <a:rPr sz="1200" spc="-2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5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g </a:t>
                      </a:r>
                      <a:r>
                        <a:rPr sz="1200" spc="-22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nd </a:t>
                      </a:r>
                      <a:r>
                        <a:rPr sz="1200" spc="-2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Memtabl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e </a:t>
                      </a:r>
                      <a:r>
                        <a:rPr sz="1200" spc="-21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f </a:t>
                      </a:r>
                      <a:r>
                        <a:rPr sz="1200" spc="-2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at </a:t>
                      </a:r>
                      <a:r>
                        <a:rPr sz="1200" spc="-22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least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tw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200" spc="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200" spc="5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plic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200" spc="1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node</a:t>
                      </a:r>
                      <a:r>
                        <a:rPr sz="1200" spc="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.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9916"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THR</a:t>
                      </a:r>
                      <a:r>
                        <a:rPr sz="1200" b="1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E6EC5"/>
                    </a:solidFill>
                  </a:tcPr>
                </a:tc>
                <a:tc>
                  <a:txBody>
                    <a:bodyPr/>
                    <a:lstStyle/>
                    <a:p>
                      <a:pPr marL="31750" marR="27305">
                        <a:lnSpc>
                          <a:spcPct val="107500"/>
                        </a:lnSpc>
                        <a:spcBef>
                          <a:spcPts val="55"/>
                        </a:spcBef>
                      </a:pPr>
                      <a:r>
                        <a:rPr sz="120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200" spc="1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wr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e </a:t>
                      </a:r>
                      <a:r>
                        <a:rPr sz="1200" spc="-2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mu</a:t>
                      </a:r>
                      <a:r>
                        <a:rPr sz="1200" spc="1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200" spc="2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b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e </a:t>
                      </a:r>
                      <a:r>
                        <a:rPr sz="1200" spc="-22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wr</a:t>
                      </a:r>
                      <a:r>
                        <a:rPr sz="1200" spc="1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200" spc="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en </a:t>
                      </a:r>
                      <a:r>
                        <a:rPr sz="1200" spc="-2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1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o </a:t>
                      </a:r>
                      <a:r>
                        <a:rPr sz="1200" spc="-2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the </a:t>
                      </a:r>
                      <a:r>
                        <a:rPr sz="1200" spc="-21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co</a:t>
                      </a:r>
                      <a:r>
                        <a:rPr sz="1200" spc="-10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1200" spc="5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t </a:t>
                      </a:r>
                      <a:r>
                        <a:rPr sz="1200" spc="-2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5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g </a:t>
                      </a:r>
                      <a:r>
                        <a:rPr sz="1200" spc="-22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nd </a:t>
                      </a:r>
                      <a:r>
                        <a:rPr sz="1200" spc="-2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Memtabl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e </a:t>
                      </a:r>
                      <a:r>
                        <a:rPr sz="1200" spc="-21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f </a:t>
                      </a:r>
                      <a:r>
                        <a:rPr sz="1200" spc="-2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at </a:t>
                      </a:r>
                      <a:r>
                        <a:rPr sz="1200" spc="-22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least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200" spc="5" dirty="0">
                          <a:latin typeface="Trebuchet MS"/>
                          <a:cs typeface="Trebuchet MS"/>
                        </a:rPr>
                        <a:t>h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200" spc="5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200" spc="1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200" spc="5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plic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200" spc="1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node</a:t>
                      </a:r>
                      <a:r>
                        <a:rPr sz="1200" spc="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.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9905"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LO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CAL_</a:t>
                      </a:r>
                      <a:r>
                        <a:rPr sz="1200" b="1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NE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E6EC5"/>
                    </a:solidFill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2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w</a:t>
                      </a:r>
                      <a:r>
                        <a:rPr sz="1200" spc="1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te</a:t>
                      </a:r>
                      <a:r>
                        <a:rPr sz="1200" spc="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mus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200" spc="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b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200" spc="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1200" spc="5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200" spc="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10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,</a:t>
                      </a:r>
                      <a:r>
                        <a:rPr sz="1200" spc="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nd</a:t>
                      </a:r>
                      <a:r>
                        <a:rPr sz="1200" spc="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su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cc</a:t>
                      </a:r>
                      <a:r>
                        <a:rPr sz="1200" spc="5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ssful</a:t>
                      </a:r>
                      <a:r>
                        <a:rPr sz="1200" spc="-10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y</a:t>
                      </a:r>
                      <a:r>
                        <a:rPr sz="1200" spc="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ack</a:t>
                      </a:r>
                      <a:r>
                        <a:rPr sz="1200" spc="15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200" spc="10" dirty="0">
                          <a:latin typeface="Trebuchet MS"/>
                          <a:cs typeface="Trebuchet MS"/>
                        </a:rPr>
                        <a:t>w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ledged</a:t>
                      </a:r>
                      <a:r>
                        <a:rPr sz="1200" spc="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b</a:t>
                      </a:r>
                      <a:r>
                        <a:rPr sz="1200" spc="-190" dirty="0">
                          <a:latin typeface="Trebuchet MS"/>
                          <a:cs typeface="Trebuchet MS"/>
                        </a:rPr>
                        <a:t>y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,</a:t>
                      </a:r>
                      <a:r>
                        <a:rPr sz="1200" spc="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at</a:t>
                      </a:r>
                      <a:r>
                        <a:rPr sz="1200" spc="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le</a:t>
                      </a:r>
                      <a:r>
                        <a:rPr sz="1200" spc="1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st</a:t>
                      </a:r>
                      <a:r>
                        <a:rPr sz="1200" spc="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one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200" dirty="0">
                          <a:latin typeface="Trebuchet MS"/>
                          <a:cs typeface="Trebuchet MS"/>
                        </a:rPr>
                        <a:t>re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1200" spc="-10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ic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200" spc="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nod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200" spc="1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in</a:t>
                      </a:r>
                      <a:r>
                        <a:rPr sz="1200" spc="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1200" spc="1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1200" spc="-10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ca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1200" spc="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dat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 c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te</a:t>
                      </a:r>
                      <a:r>
                        <a:rPr sz="1200" spc="-21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.</a:t>
                      </a: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4915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5750" y="1143000"/>
            <a:ext cx="31484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Cassandra - Data Model</a:t>
            </a:r>
          </a:p>
        </p:txBody>
      </p:sp>
      <p:sp>
        <p:nvSpPr>
          <p:cNvPr id="5" name="Rectangle 4"/>
          <p:cNvSpPr/>
          <p:nvPr/>
        </p:nvSpPr>
        <p:spPr>
          <a:xfrm>
            <a:off x="179512" y="2420888"/>
            <a:ext cx="83439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The data model of Cassandra is significantly different from what we normally see in an RDBMS. </a:t>
            </a:r>
          </a:p>
          <a:p>
            <a:endParaRPr lang="en-US" sz="2000" dirty="0">
              <a:solidFill>
                <a:srgbClr val="7030A0"/>
              </a:solidFill>
            </a:endParaRPr>
          </a:p>
          <a:p>
            <a:r>
              <a:rPr lang="en-US" sz="2000" dirty="0">
                <a:solidFill>
                  <a:srgbClr val="7030A0"/>
                </a:solidFill>
              </a:rPr>
              <a:t>Cluster</a:t>
            </a:r>
          </a:p>
          <a:p>
            <a:r>
              <a:rPr lang="en-US" sz="2000" dirty="0">
                <a:solidFill>
                  <a:srgbClr val="7030A0"/>
                </a:solidFill>
              </a:rPr>
              <a:t>Cassandra database is distributed over several machines that operate together. </a:t>
            </a:r>
          </a:p>
          <a:p>
            <a:endParaRPr lang="en-US" sz="2000" dirty="0">
              <a:solidFill>
                <a:srgbClr val="7030A0"/>
              </a:solidFill>
            </a:endParaRPr>
          </a:p>
          <a:p>
            <a:r>
              <a:rPr lang="en-US" sz="2000" dirty="0">
                <a:solidFill>
                  <a:srgbClr val="7030A0"/>
                </a:solidFill>
              </a:rPr>
              <a:t>The outermost container is known as the Cluster.</a:t>
            </a:r>
          </a:p>
          <a:p>
            <a:endParaRPr lang="en-US" sz="2000" dirty="0">
              <a:solidFill>
                <a:srgbClr val="7030A0"/>
              </a:solidFill>
            </a:endParaRPr>
          </a:p>
          <a:p>
            <a:r>
              <a:rPr lang="en-US" sz="2000" dirty="0">
                <a:solidFill>
                  <a:srgbClr val="7030A0"/>
                </a:solidFill>
              </a:rPr>
              <a:t> For failure handling, every node contains a replica, and in case of a failure, the replica takes charge. </a:t>
            </a:r>
          </a:p>
          <a:p>
            <a:endParaRPr lang="en-US" sz="2000" dirty="0">
              <a:solidFill>
                <a:srgbClr val="7030A0"/>
              </a:solidFill>
            </a:endParaRPr>
          </a:p>
          <a:p>
            <a:r>
              <a:rPr lang="en-US" sz="2000" dirty="0">
                <a:solidFill>
                  <a:srgbClr val="7030A0"/>
                </a:solidFill>
              </a:rPr>
              <a:t>Cassandra arranges the nodes in a cluster, in a ring format, and assigns data to them.</a:t>
            </a:r>
          </a:p>
        </p:txBody>
      </p:sp>
    </p:spTree>
    <p:extLst>
      <p:ext uri="{BB962C8B-B14F-4D97-AF65-F5344CB8AC3E}">
        <p14:creationId xmlns:p14="http://schemas.microsoft.com/office/powerpoint/2010/main" val="2767248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6FA2F-7CA3-418B-89E0-7F73E0D95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E9D8B-EA2D-4231-A149-CE38D33A3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US" dirty="0"/>
              <a:t>Columnar databases are particularly advantageous for analytics queries that frequently scan or aggregate over large datasets but only need a few columns. </a:t>
            </a:r>
          </a:p>
          <a:p>
            <a:pPr algn="just"/>
            <a:r>
              <a:rPr lang="en-US" dirty="0"/>
              <a:t>Because only the necessary columns are read from storage, I/O costs and time are minimized, providing an edge over traditional row-based databases in analytics scenarios.</a:t>
            </a:r>
          </a:p>
          <a:p>
            <a:pPr algn="just"/>
            <a:r>
              <a:rPr lang="en-US" dirty="0"/>
              <a:t> For these use cases, columnar databases use system resources more efficiently and yield quicker insights.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3905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300" y="1257300"/>
            <a:ext cx="8229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Keyspace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Keyspace</a:t>
            </a:r>
            <a:r>
              <a:rPr lang="en-US" dirty="0">
                <a:solidFill>
                  <a:srgbClr val="FF0000"/>
                </a:solidFill>
              </a:rPr>
              <a:t> is the outermost container for data in Cassandra. The basic attributes of a </a:t>
            </a:r>
            <a:r>
              <a:rPr lang="en-US" dirty="0" err="1">
                <a:solidFill>
                  <a:srgbClr val="FF0000"/>
                </a:solidFill>
              </a:rPr>
              <a:t>Keyspace</a:t>
            </a:r>
            <a:r>
              <a:rPr lang="en-US" dirty="0">
                <a:solidFill>
                  <a:srgbClr val="FF0000"/>
                </a:solidFill>
              </a:rPr>
              <a:t> in Cassandra are −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Replication factor</a:t>
            </a:r>
            <a:r>
              <a:rPr lang="en-US" dirty="0">
                <a:solidFill>
                  <a:srgbClr val="0070C0"/>
                </a:solidFill>
              </a:rPr>
              <a:t> − It is the number of machines in the cluster that will receive copies of the same data.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Replica placement strategy</a:t>
            </a:r>
            <a:r>
              <a:rPr lang="en-US" dirty="0">
                <a:solidFill>
                  <a:srgbClr val="0070C0"/>
                </a:solidFill>
              </a:rPr>
              <a:t> − It is nothing but the strategy to place replicas in the ring. We have strategies such as </a:t>
            </a:r>
            <a:r>
              <a:rPr lang="en-US" b="1" dirty="0">
                <a:solidFill>
                  <a:srgbClr val="0070C0"/>
                </a:solidFill>
              </a:rPr>
              <a:t>simple strategy</a:t>
            </a:r>
            <a:r>
              <a:rPr lang="en-US" dirty="0">
                <a:solidFill>
                  <a:srgbClr val="0070C0"/>
                </a:solidFill>
              </a:rPr>
              <a:t> (rack-aware strategy), </a:t>
            </a:r>
            <a:r>
              <a:rPr lang="en-US" b="1" dirty="0">
                <a:solidFill>
                  <a:srgbClr val="0070C0"/>
                </a:solidFill>
              </a:rPr>
              <a:t>old network topology strategy</a:t>
            </a:r>
            <a:r>
              <a:rPr lang="en-US" dirty="0">
                <a:solidFill>
                  <a:srgbClr val="0070C0"/>
                </a:solidFill>
              </a:rPr>
              <a:t> (rack-aware strategy), and </a:t>
            </a:r>
            <a:r>
              <a:rPr lang="en-US" b="1" dirty="0">
                <a:solidFill>
                  <a:srgbClr val="0070C0"/>
                </a:solidFill>
              </a:rPr>
              <a:t>network topology strategy</a:t>
            </a:r>
            <a:r>
              <a:rPr lang="en-US" dirty="0">
                <a:solidFill>
                  <a:srgbClr val="0070C0"/>
                </a:solidFill>
              </a:rPr>
              <a:t> (datacenter-shared strategy).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Column families − </a:t>
            </a:r>
            <a:r>
              <a:rPr lang="en-US" b="1" dirty="0" err="1">
                <a:solidFill>
                  <a:srgbClr val="FF0000"/>
                </a:solidFill>
              </a:rPr>
              <a:t>Keyspace</a:t>
            </a:r>
            <a:r>
              <a:rPr lang="en-US" b="1" dirty="0">
                <a:solidFill>
                  <a:srgbClr val="FF0000"/>
                </a:solidFill>
              </a:rPr>
              <a:t> is a container for a list of one or more column families. </a:t>
            </a:r>
          </a:p>
          <a:p>
            <a:r>
              <a:rPr lang="en-US" b="1" dirty="0">
                <a:solidFill>
                  <a:srgbClr val="FF0000"/>
                </a:solidFill>
              </a:rPr>
              <a:t>                                 A column family, in turn, is a container of a collection of rows.</a:t>
            </a:r>
          </a:p>
          <a:p>
            <a:r>
              <a:rPr lang="en-US" b="1" dirty="0">
                <a:solidFill>
                  <a:srgbClr val="FF0000"/>
                </a:solidFill>
              </a:rPr>
              <a:t>                                  Each row contains ordered columns. </a:t>
            </a:r>
          </a:p>
          <a:p>
            <a:r>
              <a:rPr lang="en-US" b="1" dirty="0">
                <a:solidFill>
                  <a:srgbClr val="FF0000"/>
                </a:solidFill>
              </a:rPr>
              <a:t>                                  Column families represent the structure of your data.    </a:t>
            </a:r>
          </a:p>
          <a:p>
            <a:r>
              <a:rPr lang="en-US" b="1" dirty="0">
                <a:solidFill>
                  <a:srgbClr val="FF0000"/>
                </a:solidFill>
              </a:rPr>
              <a:t>                                  Each </a:t>
            </a:r>
            <a:r>
              <a:rPr lang="en-US" b="1" dirty="0" err="1">
                <a:solidFill>
                  <a:srgbClr val="FF0000"/>
                </a:solidFill>
              </a:rPr>
              <a:t>keyspace</a:t>
            </a:r>
            <a:r>
              <a:rPr lang="en-US" b="1" dirty="0">
                <a:solidFill>
                  <a:srgbClr val="FF0000"/>
                </a:solidFill>
              </a:rPr>
              <a:t> has at least one and often many column families.</a:t>
            </a:r>
            <a:endParaRPr lang="en-US" sz="13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763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1828800"/>
            <a:ext cx="7372350" cy="1731243"/>
          </a:xfrm>
          <a:prstGeom prst="rect">
            <a:avLst/>
          </a:prstGeom>
          <a:solidFill>
            <a:srgbClr val="EEEEEE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135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The syntax of creating a </a:t>
            </a:r>
            <a:r>
              <a:rPr lang="en-US" sz="135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Keyspace</a:t>
            </a:r>
            <a:r>
              <a:rPr lang="en-US" sz="135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is as follows −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 sz="1350" dirty="0">
              <a:latin typeface="Courier New" pitchFamily="49" charset="0"/>
              <a:cs typeface="Courier New" pitchFamily="49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50" dirty="0">
                <a:latin typeface="Courier New" pitchFamily="49" charset="0"/>
                <a:cs typeface="Courier New" pitchFamily="49" charset="0"/>
              </a:rPr>
              <a:t>CREATE KEYSPACE </a:t>
            </a:r>
            <a:r>
              <a:rPr lang="en-US" sz="1350" dirty="0" err="1">
                <a:latin typeface="Courier New" pitchFamily="49" charset="0"/>
                <a:cs typeface="Courier New" pitchFamily="49" charset="0"/>
              </a:rPr>
              <a:t>Keyspace</a:t>
            </a:r>
            <a:r>
              <a:rPr lang="en-US" sz="1350" dirty="0">
                <a:latin typeface="Courier New" pitchFamily="49" charset="0"/>
                <a:cs typeface="Courier New" pitchFamily="49" charset="0"/>
              </a:rPr>
              <a:t> name WITH replication = {'class': '</a:t>
            </a:r>
            <a:r>
              <a:rPr lang="en-US" sz="1350" dirty="0" err="1">
                <a:latin typeface="Courier New" pitchFamily="49" charset="0"/>
                <a:cs typeface="Courier New" pitchFamily="49" charset="0"/>
              </a:rPr>
              <a:t>SimpleStrategy</a:t>
            </a:r>
            <a:r>
              <a:rPr lang="en-US" sz="135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350" dirty="0" err="1">
                <a:latin typeface="Courier New" pitchFamily="49" charset="0"/>
                <a:cs typeface="Courier New" pitchFamily="49" charset="0"/>
              </a:rPr>
              <a:t>replication_factor</a:t>
            </a:r>
            <a:r>
              <a:rPr lang="en-US" sz="1350" dirty="0">
                <a:latin typeface="Courier New" pitchFamily="49" charset="0"/>
                <a:cs typeface="Courier New" pitchFamily="49" charset="0"/>
              </a:rPr>
              <a:t>' : 3};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350" dirty="0">
              <a:latin typeface="Arial" pitchFamily="34" charset="0"/>
              <a:cs typeface="Arial" pitchFamily="34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5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The following illustration shows a schematic view of a </a:t>
            </a:r>
            <a:r>
              <a:rPr lang="en-US" sz="135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Keyspace</a:t>
            </a:r>
            <a:r>
              <a:rPr lang="en-US" sz="135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.</a:t>
            </a:r>
            <a:endParaRPr lang="en-US" sz="1350" dirty="0">
              <a:latin typeface="Arial" pitchFamily="34" charset="0"/>
              <a:cs typeface="Arial" pitchFamily="34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50" dirty="0">
                <a:latin typeface="Arial" pitchFamily="34" charset="0"/>
                <a:cs typeface="Arial" pitchFamily="34" charset="0"/>
              </a:rPr>
              <a:t>  </a:t>
            </a:r>
            <a:br>
              <a:rPr lang="en-US" sz="13950" dirty="0">
                <a:latin typeface="Arial" pitchFamily="34" charset="0"/>
                <a:cs typeface="Arial" pitchFamily="34" charset="0"/>
              </a:rPr>
            </a:br>
            <a:endParaRPr lang="en-US" sz="135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Keyspac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1" y="3543300"/>
            <a:ext cx="3193256" cy="22145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85181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1314451"/>
            <a:ext cx="60579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Column Family</a:t>
            </a:r>
          </a:p>
          <a:p>
            <a:endParaRPr lang="en-US" sz="1500" dirty="0"/>
          </a:p>
          <a:p>
            <a:r>
              <a:rPr lang="en-US" sz="1500" dirty="0"/>
              <a:t>A column family is a container for an ordered collection of rows. Each row, in turn, is an ordered collection of columns</a:t>
            </a:r>
          </a:p>
        </p:txBody>
      </p:sp>
      <p:sp>
        <p:nvSpPr>
          <p:cNvPr id="64513" name="Rectangle 1"/>
          <p:cNvSpPr>
            <a:spLocks noChangeArrowheads="1"/>
          </p:cNvSpPr>
          <p:nvPr/>
        </p:nvSpPr>
        <p:spPr bwMode="auto">
          <a:xfrm>
            <a:off x="0" y="2686050"/>
            <a:ext cx="6088975" cy="761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The following figure shows an example of a Cassandra column family.</a:t>
            </a:r>
            <a:endParaRPr lang="en-US" sz="1500" dirty="0">
              <a:latin typeface="Arial" pitchFamily="34" charset="0"/>
              <a:cs typeface="Arial" pitchFamily="34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latin typeface="Arial" pitchFamily="34" charset="0"/>
                <a:cs typeface="Arial" pitchFamily="34" charset="0"/>
              </a:rPr>
              <a:t>  </a:t>
            </a:r>
            <a:br>
              <a:rPr lang="en-US" sz="1500" dirty="0">
                <a:latin typeface="Arial" pitchFamily="34" charset="0"/>
                <a:cs typeface="Arial" pitchFamily="34" charset="0"/>
              </a:rPr>
            </a:br>
            <a:endParaRPr lang="en-US" sz="15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4514" name="Picture 2" descr="Cassandra Column Famil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3600450"/>
            <a:ext cx="3100388" cy="1500188"/>
          </a:xfrm>
          <a:prstGeom prst="rect">
            <a:avLst/>
          </a:prstGeom>
          <a:noFill/>
        </p:spPr>
      </p:pic>
      <p:pic>
        <p:nvPicPr>
          <p:cNvPr id="64516" name="Picture 4" descr="https://d2h0cx97tjks2p.cloudfront.net/blogs/wp-content/uploads/sites/2/2018/05/Data-model-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57650" y="3543300"/>
            <a:ext cx="3486150" cy="20337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62894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775547" y="1358019"/>
          <a:ext cx="3592906" cy="4301982"/>
        </p:xfrm>
        <a:graphic>
          <a:graphicData uri="http://schemas.openxmlformats.org/drawingml/2006/table">
            <a:tbl>
              <a:tblPr/>
              <a:tblGrid>
                <a:gridCol w="1796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6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6858">
                <a:tc>
                  <a:txBody>
                    <a:bodyPr/>
                    <a:lstStyle/>
                    <a:p>
                      <a:pPr fontAlgn="t"/>
                      <a:r>
                        <a:rPr lang="en-US" sz="1100"/>
                        <a:t>RDBMS</a:t>
                      </a:r>
                    </a:p>
                  </a:txBody>
                  <a:tcPr marL="43419" marR="43419" marT="43419" marB="43419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/>
                        <a:t>Cassandra</a:t>
                      </a:r>
                    </a:p>
                  </a:txBody>
                  <a:tcPr marL="43419" marR="43419" marT="43419" marB="43419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878">
                <a:tc>
                  <a:txBody>
                    <a:bodyPr/>
                    <a:lstStyle/>
                    <a:p>
                      <a:pPr fontAlgn="t"/>
                      <a:r>
                        <a:rPr lang="en-US" sz="1100"/>
                        <a:t>RDBMS deals with structured data.</a:t>
                      </a:r>
                    </a:p>
                  </a:txBody>
                  <a:tcPr marL="43419" marR="43419" marT="43419" marB="43419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/>
                        <a:t>Cassandra deals with unstructured data.</a:t>
                      </a:r>
                    </a:p>
                  </a:txBody>
                  <a:tcPr marL="43419" marR="43419" marT="43419" marB="43419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878">
                <a:tc>
                  <a:txBody>
                    <a:bodyPr/>
                    <a:lstStyle/>
                    <a:p>
                      <a:pPr fontAlgn="t"/>
                      <a:r>
                        <a:rPr lang="en-US" sz="1100"/>
                        <a:t>It has a fixed schema.</a:t>
                      </a:r>
                    </a:p>
                  </a:txBody>
                  <a:tcPr marL="43419" marR="43419" marT="43419" marB="43419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/>
                        <a:t>Cassandra has a flexible schema.</a:t>
                      </a:r>
                    </a:p>
                  </a:txBody>
                  <a:tcPr marL="43419" marR="43419" marT="43419" marB="43419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6918">
                <a:tc>
                  <a:txBody>
                    <a:bodyPr/>
                    <a:lstStyle/>
                    <a:p>
                      <a:pPr fontAlgn="t"/>
                      <a:r>
                        <a:rPr lang="en-US" sz="1100"/>
                        <a:t>In RDBMS, a table is an array of arrays. (ROW x COLUMN)</a:t>
                      </a:r>
                    </a:p>
                  </a:txBody>
                  <a:tcPr marL="43419" marR="43419" marT="43419" marB="43419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/>
                        <a:t>In Cassandra, a table is a list of “nested key-value pairs”. (ROW x COLUMN key x COLUMN value)</a:t>
                      </a:r>
                    </a:p>
                  </a:txBody>
                  <a:tcPr marL="43419" marR="43419" marT="43419" marB="43419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6918">
                <a:tc>
                  <a:txBody>
                    <a:bodyPr/>
                    <a:lstStyle/>
                    <a:p>
                      <a:pPr fontAlgn="t"/>
                      <a:r>
                        <a:rPr lang="en-US" sz="1100"/>
                        <a:t>Database is the outermost container that contains data corresponding to an application.</a:t>
                      </a:r>
                    </a:p>
                  </a:txBody>
                  <a:tcPr marL="43419" marR="43419" marT="43419" marB="43419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/>
                        <a:t>Keyspace is the outermost container that contains data corresponding to an application.</a:t>
                      </a:r>
                    </a:p>
                  </a:txBody>
                  <a:tcPr marL="43419" marR="43419" marT="43419" marB="43419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878">
                <a:tc>
                  <a:txBody>
                    <a:bodyPr/>
                    <a:lstStyle/>
                    <a:p>
                      <a:pPr fontAlgn="t"/>
                      <a:r>
                        <a:rPr lang="en-US" sz="1100"/>
                        <a:t>Tables are the entities of a database.</a:t>
                      </a:r>
                    </a:p>
                  </a:txBody>
                  <a:tcPr marL="43419" marR="43419" marT="43419" marB="43419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/>
                        <a:t>Tables or column families are the entity of a keyspace.</a:t>
                      </a:r>
                    </a:p>
                  </a:txBody>
                  <a:tcPr marL="43419" marR="43419" marT="43419" marB="43419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6878">
                <a:tc>
                  <a:txBody>
                    <a:bodyPr/>
                    <a:lstStyle/>
                    <a:p>
                      <a:pPr fontAlgn="t"/>
                      <a:r>
                        <a:rPr lang="en-US" sz="1100"/>
                        <a:t>Row is an individual record in RDBMS.</a:t>
                      </a:r>
                    </a:p>
                  </a:txBody>
                  <a:tcPr marL="43419" marR="43419" marT="43419" marB="43419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/>
                        <a:t>Row is a unit of replication in Cassandra.</a:t>
                      </a:r>
                    </a:p>
                  </a:txBody>
                  <a:tcPr marL="43419" marR="43419" marT="43419" marB="43419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6878">
                <a:tc>
                  <a:txBody>
                    <a:bodyPr/>
                    <a:lstStyle/>
                    <a:p>
                      <a:pPr fontAlgn="t"/>
                      <a:r>
                        <a:rPr lang="en-US" sz="1100"/>
                        <a:t>Column represents the attributes of a relation.</a:t>
                      </a:r>
                    </a:p>
                  </a:txBody>
                  <a:tcPr marL="43419" marR="43419" marT="43419" marB="43419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/>
                        <a:t>Column is a unit of storage in Cassandra.</a:t>
                      </a:r>
                    </a:p>
                  </a:txBody>
                  <a:tcPr marL="43419" marR="43419" marT="43419" marB="43419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6878">
                <a:tc>
                  <a:txBody>
                    <a:bodyPr/>
                    <a:lstStyle/>
                    <a:p>
                      <a:pPr fontAlgn="t"/>
                      <a:r>
                        <a:rPr lang="en-US" sz="1100"/>
                        <a:t>RDBMS supports the concepts of foreign keys, joins.</a:t>
                      </a:r>
                    </a:p>
                  </a:txBody>
                  <a:tcPr marL="43419" marR="43419" marT="43419" marB="43419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/>
                        <a:t>Relationships are represented using collections.</a:t>
                      </a:r>
                    </a:p>
                  </a:txBody>
                  <a:tcPr marL="43419" marR="43419" marT="43419" marB="43419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5537" name="Rectangle 1"/>
          <p:cNvSpPr>
            <a:spLocks noChangeArrowheads="1"/>
          </p:cNvSpPr>
          <p:nvPr/>
        </p:nvSpPr>
        <p:spPr bwMode="auto">
          <a:xfrm>
            <a:off x="1671847" y="924826"/>
            <a:ext cx="5800306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9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The following table lists down the points that differentiate the data model of Cassandra from that of an RDBMS.</a:t>
            </a:r>
            <a:endParaRPr lang="en-US" sz="135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93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620688"/>
            <a:ext cx="3914775" cy="1533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86000" y="282883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/>
              <a:t>10:001,12:002,11:003,22:004;</a:t>
            </a:r>
          </a:p>
          <a:p>
            <a:r>
              <a:rPr lang="en-IN" dirty="0"/>
              <a:t>Smith:001,Jones:002,Johnson:003,Jones:004;</a:t>
            </a:r>
          </a:p>
          <a:p>
            <a:r>
              <a:rPr lang="en-IN" dirty="0"/>
              <a:t>Joe:001,Mary:002,Cathy:003,Bob:004;</a:t>
            </a:r>
          </a:p>
          <a:p>
            <a:r>
              <a:rPr lang="en-IN" dirty="0"/>
              <a:t>60000:001,80000:002,94000:003,55000:004;</a:t>
            </a:r>
          </a:p>
        </p:txBody>
      </p:sp>
    </p:spTree>
    <p:extLst>
      <p:ext uri="{BB962C8B-B14F-4D97-AF65-F5344CB8AC3E}">
        <p14:creationId xmlns:p14="http://schemas.microsoft.com/office/powerpoint/2010/main" val="1065643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044359"/>
            <a:ext cx="7344816" cy="276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29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20" y="2488968"/>
            <a:ext cx="8942760" cy="188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339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96752"/>
            <a:ext cx="7848872" cy="359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8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108520" y="1268760"/>
            <a:ext cx="9001000" cy="378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908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24562"/>
            <a:ext cx="9144000" cy="680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664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2405"/>
            <a:ext cx="8208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Features:</a:t>
            </a:r>
          </a:p>
          <a:p>
            <a:pPr marL="514350" indent="-514350">
              <a:buAutoNum type="arabicPeriod"/>
            </a:pPr>
            <a:r>
              <a:rPr lang="en-US" sz="3200" dirty="0"/>
              <a:t>Peer to Peer Network</a:t>
            </a:r>
          </a:p>
          <a:p>
            <a:endParaRPr lang="en-IN" sz="3200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2094509"/>
            <a:ext cx="2671234" cy="2270596"/>
            <a:chOff x="3150107" y="1962937"/>
            <a:chExt cx="2898654" cy="3321347"/>
          </a:xfrm>
        </p:grpSpPr>
        <p:sp>
          <p:nvSpPr>
            <p:cNvPr id="6" name="object 3"/>
            <p:cNvSpPr/>
            <p:nvPr/>
          </p:nvSpPr>
          <p:spPr>
            <a:xfrm>
              <a:off x="3402152" y="2225679"/>
              <a:ext cx="2646609" cy="27694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4"/>
            <p:cNvSpPr/>
            <p:nvPr/>
          </p:nvSpPr>
          <p:spPr>
            <a:xfrm>
              <a:off x="3460318" y="2262575"/>
              <a:ext cx="2520950" cy="2627630"/>
            </a:xfrm>
            <a:custGeom>
              <a:avLst/>
              <a:gdLst/>
              <a:ahLst/>
              <a:cxnLst/>
              <a:rect l="l" t="t" r="r" b="b"/>
              <a:pathLst>
                <a:path w="2520950" h="2627629">
                  <a:moveTo>
                    <a:pt x="1260167" y="0"/>
                  </a:moveTo>
                  <a:lnTo>
                    <a:pt x="1212926" y="905"/>
                  </a:lnTo>
                  <a:lnTo>
                    <a:pt x="1166123" y="3602"/>
                  </a:lnTo>
                  <a:lnTo>
                    <a:pt x="1119790" y="8058"/>
                  </a:lnTo>
                  <a:lnTo>
                    <a:pt x="1073956" y="14240"/>
                  </a:lnTo>
                  <a:lnTo>
                    <a:pt x="1028652" y="22119"/>
                  </a:lnTo>
                  <a:lnTo>
                    <a:pt x="983909" y="31661"/>
                  </a:lnTo>
                  <a:lnTo>
                    <a:pt x="939757" y="42835"/>
                  </a:lnTo>
                  <a:lnTo>
                    <a:pt x="896226" y="55609"/>
                  </a:lnTo>
                  <a:lnTo>
                    <a:pt x="853347" y="69952"/>
                  </a:lnTo>
                  <a:lnTo>
                    <a:pt x="811151" y="85832"/>
                  </a:lnTo>
                  <a:lnTo>
                    <a:pt x="769667" y="103217"/>
                  </a:lnTo>
                  <a:lnTo>
                    <a:pt x="728927" y="122075"/>
                  </a:lnTo>
                  <a:lnTo>
                    <a:pt x="688960" y="142375"/>
                  </a:lnTo>
                  <a:lnTo>
                    <a:pt x="649798" y="164084"/>
                  </a:lnTo>
                  <a:lnTo>
                    <a:pt x="611470" y="187172"/>
                  </a:lnTo>
                  <a:lnTo>
                    <a:pt x="574007" y="211606"/>
                  </a:lnTo>
                  <a:lnTo>
                    <a:pt x="537440" y="237355"/>
                  </a:lnTo>
                  <a:lnTo>
                    <a:pt x="501800" y="264387"/>
                  </a:lnTo>
                  <a:lnTo>
                    <a:pt x="467115" y="292670"/>
                  </a:lnTo>
                  <a:lnTo>
                    <a:pt x="433418" y="322172"/>
                  </a:lnTo>
                  <a:lnTo>
                    <a:pt x="400738" y="352862"/>
                  </a:lnTo>
                  <a:lnTo>
                    <a:pt x="369107" y="384709"/>
                  </a:lnTo>
                  <a:lnTo>
                    <a:pt x="338553" y="417679"/>
                  </a:lnTo>
                  <a:lnTo>
                    <a:pt x="309109" y="451742"/>
                  </a:lnTo>
                  <a:lnTo>
                    <a:pt x="280804" y="486866"/>
                  </a:lnTo>
                  <a:lnTo>
                    <a:pt x="253668" y="523019"/>
                  </a:lnTo>
                  <a:lnTo>
                    <a:pt x="227733" y="560169"/>
                  </a:lnTo>
                  <a:lnTo>
                    <a:pt x="203029" y="598284"/>
                  </a:lnTo>
                  <a:lnTo>
                    <a:pt x="179586" y="637334"/>
                  </a:lnTo>
                  <a:lnTo>
                    <a:pt x="157434" y="677286"/>
                  </a:lnTo>
                  <a:lnTo>
                    <a:pt x="136605" y="718108"/>
                  </a:lnTo>
                  <a:lnTo>
                    <a:pt x="117128" y="759769"/>
                  </a:lnTo>
                  <a:lnTo>
                    <a:pt x="99034" y="802236"/>
                  </a:lnTo>
                  <a:lnTo>
                    <a:pt x="82354" y="845479"/>
                  </a:lnTo>
                  <a:lnTo>
                    <a:pt x="67118" y="889465"/>
                  </a:lnTo>
                  <a:lnTo>
                    <a:pt x="53356" y="934163"/>
                  </a:lnTo>
                  <a:lnTo>
                    <a:pt x="41100" y="979541"/>
                  </a:lnTo>
                  <a:lnTo>
                    <a:pt x="30378" y="1025567"/>
                  </a:lnTo>
                  <a:lnTo>
                    <a:pt x="21223" y="1072210"/>
                  </a:lnTo>
                  <a:lnTo>
                    <a:pt x="13664" y="1119438"/>
                  </a:lnTo>
                  <a:lnTo>
                    <a:pt x="7731" y="1167218"/>
                  </a:lnTo>
                  <a:lnTo>
                    <a:pt x="3456" y="1215520"/>
                  </a:lnTo>
                  <a:lnTo>
                    <a:pt x="869" y="1264311"/>
                  </a:lnTo>
                  <a:lnTo>
                    <a:pt x="0" y="1313560"/>
                  </a:lnTo>
                  <a:lnTo>
                    <a:pt x="869" y="1362805"/>
                  </a:lnTo>
                  <a:lnTo>
                    <a:pt x="3456" y="1411592"/>
                  </a:lnTo>
                  <a:lnTo>
                    <a:pt x="7731" y="1459889"/>
                  </a:lnTo>
                  <a:lnTo>
                    <a:pt x="13664" y="1507666"/>
                  </a:lnTo>
                  <a:lnTo>
                    <a:pt x="21223" y="1554890"/>
                  </a:lnTo>
                  <a:lnTo>
                    <a:pt x="30378" y="1601530"/>
                  </a:lnTo>
                  <a:lnTo>
                    <a:pt x="41100" y="1647554"/>
                  </a:lnTo>
                  <a:lnTo>
                    <a:pt x="53357" y="1692929"/>
                  </a:lnTo>
                  <a:lnTo>
                    <a:pt x="67118" y="1737625"/>
                  </a:lnTo>
                  <a:lnTo>
                    <a:pt x="82354" y="1781610"/>
                  </a:lnTo>
                  <a:lnTo>
                    <a:pt x="99035" y="1824851"/>
                  </a:lnTo>
                  <a:lnTo>
                    <a:pt x="117128" y="1867318"/>
                  </a:lnTo>
                  <a:lnTo>
                    <a:pt x="136605" y="1908978"/>
                  </a:lnTo>
                  <a:lnTo>
                    <a:pt x="157434" y="1949799"/>
                  </a:lnTo>
                  <a:lnTo>
                    <a:pt x="179586" y="1989750"/>
                  </a:lnTo>
                  <a:lnTo>
                    <a:pt x="203029" y="2028800"/>
                  </a:lnTo>
                  <a:lnTo>
                    <a:pt x="227733" y="2066915"/>
                  </a:lnTo>
                  <a:lnTo>
                    <a:pt x="253668" y="2104065"/>
                  </a:lnTo>
                  <a:lnTo>
                    <a:pt x="280804" y="2140219"/>
                  </a:lnTo>
                  <a:lnTo>
                    <a:pt x="309109" y="2175343"/>
                  </a:lnTo>
                  <a:lnTo>
                    <a:pt x="338553" y="2209406"/>
                  </a:lnTo>
                  <a:lnTo>
                    <a:pt x="369107" y="2242377"/>
                  </a:lnTo>
                  <a:lnTo>
                    <a:pt x="400739" y="2274224"/>
                  </a:lnTo>
                  <a:lnTo>
                    <a:pt x="433418" y="2304916"/>
                  </a:lnTo>
                  <a:lnTo>
                    <a:pt x="467116" y="2334419"/>
                  </a:lnTo>
                  <a:lnTo>
                    <a:pt x="501800" y="2362703"/>
                  </a:lnTo>
                  <a:lnTo>
                    <a:pt x="537441" y="2389736"/>
                  </a:lnTo>
                  <a:lnTo>
                    <a:pt x="574008" y="2415486"/>
                  </a:lnTo>
                  <a:lnTo>
                    <a:pt x="611470" y="2439921"/>
                  </a:lnTo>
                  <a:lnTo>
                    <a:pt x="649798" y="2463010"/>
                  </a:lnTo>
                  <a:lnTo>
                    <a:pt x="688960" y="2484721"/>
                  </a:lnTo>
                  <a:lnTo>
                    <a:pt x="728927" y="2505022"/>
                  </a:lnTo>
                  <a:lnTo>
                    <a:pt x="769667" y="2523882"/>
                  </a:lnTo>
                  <a:lnTo>
                    <a:pt x="811151" y="2541268"/>
                  </a:lnTo>
                  <a:lnTo>
                    <a:pt x="853347" y="2557148"/>
                  </a:lnTo>
                  <a:lnTo>
                    <a:pt x="896226" y="2571492"/>
                  </a:lnTo>
                  <a:lnTo>
                    <a:pt x="939757" y="2584268"/>
                  </a:lnTo>
                  <a:lnTo>
                    <a:pt x="983909" y="2595443"/>
                  </a:lnTo>
                  <a:lnTo>
                    <a:pt x="1028653" y="2604985"/>
                  </a:lnTo>
                  <a:lnTo>
                    <a:pt x="1073956" y="2612864"/>
                  </a:lnTo>
                  <a:lnTo>
                    <a:pt x="1119790" y="2619048"/>
                  </a:lnTo>
                  <a:lnTo>
                    <a:pt x="1166123" y="2623504"/>
                  </a:lnTo>
                  <a:lnTo>
                    <a:pt x="1212926" y="2626201"/>
                  </a:lnTo>
                  <a:lnTo>
                    <a:pt x="1260167" y="2627107"/>
                  </a:lnTo>
                  <a:lnTo>
                    <a:pt x="1307416" y="2626201"/>
                  </a:lnTo>
                  <a:lnTo>
                    <a:pt x="1354227" y="2623504"/>
                  </a:lnTo>
                  <a:lnTo>
                    <a:pt x="1400567" y="2619048"/>
                  </a:lnTo>
                  <a:lnTo>
                    <a:pt x="1446407" y="2612864"/>
                  </a:lnTo>
                  <a:lnTo>
                    <a:pt x="1491717" y="2604986"/>
                  </a:lnTo>
                  <a:lnTo>
                    <a:pt x="1536466" y="2595443"/>
                  </a:lnTo>
                  <a:lnTo>
                    <a:pt x="1580623" y="2584268"/>
                  </a:lnTo>
                  <a:lnTo>
                    <a:pt x="1624159" y="2571492"/>
                  </a:lnTo>
                  <a:lnTo>
                    <a:pt x="1667042" y="2557148"/>
                  </a:lnTo>
                  <a:lnTo>
                    <a:pt x="1709242" y="2541268"/>
                  </a:lnTo>
                  <a:lnTo>
                    <a:pt x="1750729" y="2523882"/>
                  </a:lnTo>
                  <a:lnTo>
                    <a:pt x="1791472" y="2505022"/>
                  </a:lnTo>
                  <a:lnTo>
                    <a:pt x="1831441" y="2484721"/>
                  </a:lnTo>
                  <a:lnTo>
                    <a:pt x="1870605" y="2463010"/>
                  </a:lnTo>
                  <a:lnTo>
                    <a:pt x="1908935" y="2439921"/>
                  </a:lnTo>
                  <a:lnTo>
                    <a:pt x="1946399" y="2415486"/>
                  </a:lnTo>
                  <a:lnTo>
                    <a:pt x="1982967" y="2389736"/>
                  </a:lnTo>
                  <a:lnTo>
                    <a:pt x="2018609" y="2362703"/>
                  </a:lnTo>
                  <a:lnTo>
                    <a:pt x="2053293" y="2334419"/>
                  </a:lnTo>
                  <a:lnTo>
                    <a:pt x="2086991" y="2304916"/>
                  </a:lnTo>
                  <a:lnTo>
                    <a:pt x="2119671" y="2274225"/>
                  </a:lnTo>
                  <a:lnTo>
                    <a:pt x="2151302" y="2242378"/>
                  </a:lnTo>
                  <a:lnTo>
                    <a:pt x="2181856" y="2209406"/>
                  </a:lnTo>
                  <a:lnTo>
                    <a:pt x="2211300" y="2175343"/>
                  </a:lnTo>
                  <a:lnTo>
                    <a:pt x="2239604" y="2140219"/>
                  </a:lnTo>
                  <a:lnTo>
                    <a:pt x="2266739" y="2104066"/>
                  </a:lnTo>
                  <a:lnTo>
                    <a:pt x="2292673" y="2066915"/>
                  </a:lnTo>
                  <a:lnTo>
                    <a:pt x="2317376" y="2028800"/>
                  </a:lnTo>
                  <a:lnTo>
                    <a:pt x="2340818" y="1989750"/>
                  </a:lnTo>
                  <a:lnTo>
                    <a:pt x="2362968" y="1949799"/>
                  </a:lnTo>
                  <a:lnTo>
                    <a:pt x="2383796" y="1908978"/>
                  </a:lnTo>
                  <a:lnTo>
                    <a:pt x="2403272" y="1867318"/>
                  </a:lnTo>
                  <a:lnTo>
                    <a:pt x="2421364" y="1824852"/>
                  </a:lnTo>
                  <a:lnTo>
                    <a:pt x="2438043" y="1781610"/>
                  </a:lnTo>
                  <a:lnTo>
                    <a:pt x="2453278" y="1737626"/>
                  </a:lnTo>
                  <a:lnTo>
                    <a:pt x="2467039" y="1692930"/>
                  </a:lnTo>
                  <a:lnTo>
                    <a:pt x="2479294" y="1647554"/>
                  </a:lnTo>
                  <a:lnTo>
                    <a:pt x="2490015" y="1601530"/>
                  </a:lnTo>
                  <a:lnTo>
                    <a:pt x="2499169" y="1554891"/>
                  </a:lnTo>
                  <a:lnTo>
                    <a:pt x="2506728" y="1507666"/>
                  </a:lnTo>
                  <a:lnTo>
                    <a:pt x="2512659" y="1459890"/>
                  </a:lnTo>
                  <a:lnTo>
                    <a:pt x="2516934" y="1411592"/>
                  </a:lnTo>
                  <a:lnTo>
                    <a:pt x="2519521" y="1362805"/>
                  </a:lnTo>
                  <a:lnTo>
                    <a:pt x="2520390" y="1313560"/>
                  </a:lnTo>
                  <a:lnTo>
                    <a:pt x="2519521" y="1264311"/>
                  </a:lnTo>
                  <a:lnTo>
                    <a:pt x="2516934" y="1215520"/>
                  </a:lnTo>
                  <a:lnTo>
                    <a:pt x="2512659" y="1167218"/>
                  </a:lnTo>
                  <a:lnTo>
                    <a:pt x="2506728" y="1119438"/>
                  </a:lnTo>
                  <a:lnTo>
                    <a:pt x="2499169" y="1072210"/>
                  </a:lnTo>
                  <a:lnTo>
                    <a:pt x="2490015" y="1025568"/>
                  </a:lnTo>
                  <a:lnTo>
                    <a:pt x="2479294" y="979541"/>
                  </a:lnTo>
                  <a:lnTo>
                    <a:pt x="2467039" y="934163"/>
                  </a:lnTo>
                  <a:lnTo>
                    <a:pt x="2453278" y="889465"/>
                  </a:lnTo>
                  <a:lnTo>
                    <a:pt x="2438043" y="845479"/>
                  </a:lnTo>
                  <a:lnTo>
                    <a:pt x="2421364" y="802236"/>
                  </a:lnTo>
                  <a:lnTo>
                    <a:pt x="2403272" y="759769"/>
                  </a:lnTo>
                  <a:lnTo>
                    <a:pt x="2383796" y="718108"/>
                  </a:lnTo>
                  <a:lnTo>
                    <a:pt x="2362968" y="677286"/>
                  </a:lnTo>
                  <a:lnTo>
                    <a:pt x="2340818" y="637334"/>
                  </a:lnTo>
                  <a:lnTo>
                    <a:pt x="2317376" y="598285"/>
                  </a:lnTo>
                  <a:lnTo>
                    <a:pt x="2292673" y="560169"/>
                  </a:lnTo>
                  <a:lnTo>
                    <a:pt x="2266738" y="523019"/>
                  </a:lnTo>
                  <a:lnTo>
                    <a:pt x="2239604" y="486866"/>
                  </a:lnTo>
                  <a:lnTo>
                    <a:pt x="2211299" y="451742"/>
                  </a:lnTo>
                  <a:lnTo>
                    <a:pt x="2181855" y="417679"/>
                  </a:lnTo>
                  <a:lnTo>
                    <a:pt x="2151302" y="384709"/>
                  </a:lnTo>
                  <a:lnTo>
                    <a:pt x="2119671" y="352863"/>
                  </a:lnTo>
                  <a:lnTo>
                    <a:pt x="2086991" y="322172"/>
                  </a:lnTo>
                  <a:lnTo>
                    <a:pt x="2053293" y="292670"/>
                  </a:lnTo>
                  <a:lnTo>
                    <a:pt x="2018608" y="264387"/>
                  </a:lnTo>
                  <a:lnTo>
                    <a:pt x="1982967" y="237355"/>
                  </a:lnTo>
                  <a:lnTo>
                    <a:pt x="1946399" y="211606"/>
                  </a:lnTo>
                  <a:lnTo>
                    <a:pt x="1908935" y="187172"/>
                  </a:lnTo>
                  <a:lnTo>
                    <a:pt x="1870605" y="164084"/>
                  </a:lnTo>
                  <a:lnTo>
                    <a:pt x="1831441" y="142375"/>
                  </a:lnTo>
                  <a:lnTo>
                    <a:pt x="1791472" y="122075"/>
                  </a:lnTo>
                  <a:lnTo>
                    <a:pt x="1750728" y="103217"/>
                  </a:lnTo>
                  <a:lnTo>
                    <a:pt x="1709241" y="85832"/>
                  </a:lnTo>
                  <a:lnTo>
                    <a:pt x="1667041" y="69952"/>
                  </a:lnTo>
                  <a:lnTo>
                    <a:pt x="1624158" y="55609"/>
                  </a:lnTo>
                  <a:lnTo>
                    <a:pt x="1580623" y="42835"/>
                  </a:lnTo>
                  <a:lnTo>
                    <a:pt x="1536466" y="31661"/>
                  </a:lnTo>
                  <a:lnTo>
                    <a:pt x="1491717" y="22119"/>
                  </a:lnTo>
                  <a:lnTo>
                    <a:pt x="1446407" y="14240"/>
                  </a:lnTo>
                  <a:lnTo>
                    <a:pt x="1400567" y="8058"/>
                  </a:lnTo>
                  <a:lnTo>
                    <a:pt x="1354226" y="3602"/>
                  </a:lnTo>
                  <a:lnTo>
                    <a:pt x="1307416" y="905"/>
                  </a:lnTo>
                  <a:lnTo>
                    <a:pt x="12601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5"/>
            <p:cNvSpPr/>
            <p:nvPr/>
          </p:nvSpPr>
          <p:spPr>
            <a:xfrm>
              <a:off x="3460318" y="2262575"/>
              <a:ext cx="2520950" cy="2627630"/>
            </a:xfrm>
            <a:custGeom>
              <a:avLst/>
              <a:gdLst/>
              <a:ahLst/>
              <a:cxnLst/>
              <a:rect l="l" t="t" r="r" b="b"/>
              <a:pathLst>
                <a:path w="2520950" h="2627629">
                  <a:moveTo>
                    <a:pt x="0" y="1313560"/>
                  </a:moveTo>
                  <a:lnTo>
                    <a:pt x="869" y="1264311"/>
                  </a:lnTo>
                  <a:lnTo>
                    <a:pt x="3456" y="1215520"/>
                  </a:lnTo>
                  <a:lnTo>
                    <a:pt x="7731" y="1167218"/>
                  </a:lnTo>
                  <a:lnTo>
                    <a:pt x="13664" y="1119438"/>
                  </a:lnTo>
                  <a:lnTo>
                    <a:pt x="21223" y="1072210"/>
                  </a:lnTo>
                  <a:lnTo>
                    <a:pt x="30378" y="1025567"/>
                  </a:lnTo>
                  <a:lnTo>
                    <a:pt x="41100" y="979541"/>
                  </a:lnTo>
                  <a:lnTo>
                    <a:pt x="53356" y="934163"/>
                  </a:lnTo>
                  <a:lnTo>
                    <a:pt x="67118" y="889465"/>
                  </a:lnTo>
                  <a:lnTo>
                    <a:pt x="82354" y="845479"/>
                  </a:lnTo>
                  <a:lnTo>
                    <a:pt x="99034" y="802236"/>
                  </a:lnTo>
                  <a:lnTo>
                    <a:pt x="117128" y="759769"/>
                  </a:lnTo>
                  <a:lnTo>
                    <a:pt x="136605" y="718108"/>
                  </a:lnTo>
                  <a:lnTo>
                    <a:pt x="157434" y="677286"/>
                  </a:lnTo>
                  <a:lnTo>
                    <a:pt x="179586" y="637334"/>
                  </a:lnTo>
                  <a:lnTo>
                    <a:pt x="203029" y="598284"/>
                  </a:lnTo>
                  <a:lnTo>
                    <a:pt x="227733" y="560169"/>
                  </a:lnTo>
                  <a:lnTo>
                    <a:pt x="253668" y="523019"/>
                  </a:lnTo>
                  <a:lnTo>
                    <a:pt x="280804" y="486866"/>
                  </a:lnTo>
                  <a:lnTo>
                    <a:pt x="309109" y="451742"/>
                  </a:lnTo>
                  <a:lnTo>
                    <a:pt x="338553" y="417679"/>
                  </a:lnTo>
                  <a:lnTo>
                    <a:pt x="369107" y="384709"/>
                  </a:lnTo>
                  <a:lnTo>
                    <a:pt x="400738" y="352862"/>
                  </a:lnTo>
                  <a:lnTo>
                    <a:pt x="433418" y="322172"/>
                  </a:lnTo>
                  <a:lnTo>
                    <a:pt x="467115" y="292670"/>
                  </a:lnTo>
                  <a:lnTo>
                    <a:pt x="501800" y="264387"/>
                  </a:lnTo>
                  <a:lnTo>
                    <a:pt x="537440" y="237355"/>
                  </a:lnTo>
                  <a:lnTo>
                    <a:pt x="574007" y="211606"/>
                  </a:lnTo>
                  <a:lnTo>
                    <a:pt x="611470" y="187172"/>
                  </a:lnTo>
                  <a:lnTo>
                    <a:pt x="649798" y="164084"/>
                  </a:lnTo>
                  <a:lnTo>
                    <a:pt x="688960" y="142375"/>
                  </a:lnTo>
                  <a:lnTo>
                    <a:pt x="728927" y="122075"/>
                  </a:lnTo>
                  <a:lnTo>
                    <a:pt x="769667" y="103217"/>
                  </a:lnTo>
                  <a:lnTo>
                    <a:pt x="811151" y="85832"/>
                  </a:lnTo>
                  <a:lnTo>
                    <a:pt x="853347" y="69952"/>
                  </a:lnTo>
                  <a:lnTo>
                    <a:pt x="896226" y="55609"/>
                  </a:lnTo>
                  <a:lnTo>
                    <a:pt x="939757" y="42835"/>
                  </a:lnTo>
                  <a:lnTo>
                    <a:pt x="983909" y="31661"/>
                  </a:lnTo>
                  <a:lnTo>
                    <a:pt x="1028652" y="22119"/>
                  </a:lnTo>
                  <a:lnTo>
                    <a:pt x="1073956" y="14240"/>
                  </a:lnTo>
                  <a:lnTo>
                    <a:pt x="1119790" y="8058"/>
                  </a:lnTo>
                  <a:lnTo>
                    <a:pt x="1166123" y="3602"/>
                  </a:lnTo>
                  <a:lnTo>
                    <a:pt x="1212926" y="905"/>
                  </a:lnTo>
                  <a:lnTo>
                    <a:pt x="1260167" y="0"/>
                  </a:lnTo>
                  <a:lnTo>
                    <a:pt x="1307416" y="905"/>
                  </a:lnTo>
                  <a:lnTo>
                    <a:pt x="1354226" y="3602"/>
                  </a:lnTo>
                  <a:lnTo>
                    <a:pt x="1400567" y="8058"/>
                  </a:lnTo>
                  <a:lnTo>
                    <a:pt x="1446407" y="14240"/>
                  </a:lnTo>
                  <a:lnTo>
                    <a:pt x="1491717" y="22119"/>
                  </a:lnTo>
                  <a:lnTo>
                    <a:pt x="1536466" y="31661"/>
                  </a:lnTo>
                  <a:lnTo>
                    <a:pt x="1580623" y="42835"/>
                  </a:lnTo>
                  <a:lnTo>
                    <a:pt x="1624158" y="55609"/>
                  </a:lnTo>
                  <a:lnTo>
                    <a:pt x="1667041" y="69952"/>
                  </a:lnTo>
                  <a:lnTo>
                    <a:pt x="1709241" y="85832"/>
                  </a:lnTo>
                  <a:lnTo>
                    <a:pt x="1750728" y="103217"/>
                  </a:lnTo>
                  <a:lnTo>
                    <a:pt x="1791472" y="122075"/>
                  </a:lnTo>
                  <a:lnTo>
                    <a:pt x="1831441" y="142375"/>
                  </a:lnTo>
                  <a:lnTo>
                    <a:pt x="1870605" y="164084"/>
                  </a:lnTo>
                  <a:lnTo>
                    <a:pt x="1908935" y="187172"/>
                  </a:lnTo>
                  <a:lnTo>
                    <a:pt x="1946399" y="211606"/>
                  </a:lnTo>
                  <a:lnTo>
                    <a:pt x="1982967" y="237355"/>
                  </a:lnTo>
                  <a:lnTo>
                    <a:pt x="2018608" y="264387"/>
                  </a:lnTo>
                  <a:lnTo>
                    <a:pt x="2053293" y="292670"/>
                  </a:lnTo>
                  <a:lnTo>
                    <a:pt x="2086991" y="322172"/>
                  </a:lnTo>
                  <a:lnTo>
                    <a:pt x="2119671" y="352863"/>
                  </a:lnTo>
                  <a:lnTo>
                    <a:pt x="2151302" y="384709"/>
                  </a:lnTo>
                  <a:lnTo>
                    <a:pt x="2181855" y="417679"/>
                  </a:lnTo>
                  <a:lnTo>
                    <a:pt x="2211299" y="451742"/>
                  </a:lnTo>
                  <a:lnTo>
                    <a:pt x="2239604" y="486866"/>
                  </a:lnTo>
                  <a:lnTo>
                    <a:pt x="2266738" y="523019"/>
                  </a:lnTo>
                  <a:lnTo>
                    <a:pt x="2292673" y="560169"/>
                  </a:lnTo>
                  <a:lnTo>
                    <a:pt x="2317376" y="598285"/>
                  </a:lnTo>
                  <a:lnTo>
                    <a:pt x="2340818" y="637334"/>
                  </a:lnTo>
                  <a:lnTo>
                    <a:pt x="2362968" y="677286"/>
                  </a:lnTo>
                  <a:lnTo>
                    <a:pt x="2383796" y="718108"/>
                  </a:lnTo>
                  <a:lnTo>
                    <a:pt x="2403272" y="759769"/>
                  </a:lnTo>
                  <a:lnTo>
                    <a:pt x="2421364" y="802236"/>
                  </a:lnTo>
                  <a:lnTo>
                    <a:pt x="2438043" y="845479"/>
                  </a:lnTo>
                  <a:lnTo>
                    <a:pt x="2453278" y="889465"/>
                  </a:lnTo>
                  <a:lnTo>
                    <a:pt x="2467039" y="934163"/>
                  </a:lnTo>
                  <a:lnTo>
                    <a:pt x="2479294" y="979541"/>
                  </a:lnTo>
                  <a:lnTo>
                    <a:pt x="2490015" y="1025568"/>
                  </a:lnTo>
                  <a:lnTo>
                    <a:pt x="2499169" y="1072210"/>
                  </a:lnTo>
                  <a:lnTo>
                    <a:pt x="2506728" y="1119438"/>
                  </a:lnTo>
                  <a:lnTo>
                    <a:pt x="2512659" y="1167218"/>
                  </a:lnTo>
                  <a:lnTo>
                    <a:pt x="2516934" y="1215520"/>
                  </a:lnTo>
                  <a:lnTo>
                    <a:pt x="2519521" y="1264311"/>
                  </a:lnTo>
                  <a:lnTo>
                    <a:pt x="2520390" y="1313560"/>
                  </a:lnTo>
                  <a:lnTo>
                    <a:pt x="2519521" y="1362805"/>
                  </a:lnTo>
                  <a:lnTo>
                    <a:pt x="2516934" y="1411592"/>
                  </a:lnTo>
                  <a:lnTo>
                    <a:pt x="2512659" y="1459890"/>
                  </a:lnTo>
                  <a:lnTo>
                    <a:pt x="2506728" y="1507666"/>
                  </a:lnTo>
                  <a:lnTo>
                    <a:pt x="2499169" y="1554891"/>
                  </a:lnTo>
                  <a:lnTo>
                    <a:pt x="2490015" y="1601530"/>
                  </a:lnTo>
                  <a:lnTo>
                    <a:pt x="2479294" y="1647554"/>
                  </a:lnTo>
                  <a:lnTo>
                    <a:pt x="2467039" y="1692930"/>
                  </a:lnTo>
                  <a:lnTo>
                    <a:pt x="2453278" y="1737626"/>
                  </a:lnTo>
                  <a:lnTo>
                    <a:pt x="2438043" y="1781610"/>
                  </a:lnTo>
                  <a:lnTo>
                    <a:pt x="2421364" y="1824852"/>
                  </a:lnTo>
                  <a:lnTo>
                    <a:pt x="2403272" y="1867318"/>
                  </a:lnTo>
                  <a:lnTo>
                    <a:pt x="2383796" y="1908978"/>
                  </a:lnTo>
                  <a:lnTo>
                    <a:pt x="2362968" y="1949799"/>
                  </a:lnTo>
                  <a:lnTo>
                    <a:pt x="2340818" y="1989750"/>
                  </a:lnTo>
                  <a:lnTo>
                    <a:pt x="2317376" y="2028800"/>
                  </a:lnTo>
                  <a:lnTo>
                    <a:pt x="2292673" y="2066915"/>
                  </a:lnTo>
                  <a:lnTo>
                    <a:pt x="2266739" y="2104066"/>
                  </a:lnTo>
                  <a:lnTo>
                    <a:pt x="2239604" y="2140219"/>
                  </a:lnTo>
                  <a:lnTo>
                    <a:pt x="2211300" y="2175343"/>
                  </a:lnTo>
                  <a:lnTo>
                    <a:pt x="2181856" y="2209406"/>
                  </a:lnTo>
                  <a:lnTo>
                    <a:pt x="2151302" y="2242378"/>
                  </a:lnTo>
                  <a:lnTo>
                    <a:pt x="2119671" y="2274225"/>
                  </a:lnTo>
                  <a:lnTo>
                    <a:pt x="2086991" y="2304916"/>
                  </a:lnTo>
                  <a:lnTo>
                    <a:pt x="2053293" y="2334419"/>
                  </a:lnTo>
                  <a:lnTo>
                    <a:pt x="2018609" y="2362703"/>
                  </a:lnTo>
                  <a:lnTo>
                    <a:pt x="1982967" y="2389736"/>
                  </a:lnTo>
                  <a:lnTo>
                    <a:pt x="1946399" y="2415486"/>
                  </a:lnTo>
                  <a:lnTo>
                    <a:pt x="1908935" y="2439921"/>
                  </a:lnTo>
                  <a:lnTo>
                    <a:pt x="1870605" y="2463010"/>
                  </a:lnTo>
                  <a:lnTo>
                    <a:pt x="1831441" y="2484721"/>
                  </a:lnTo>
                  <a:lnTo>
                    <a:pt x="1791472" y="2505022"/>
                  </a:lnTo>
                  <a:lnTo>
                    <a:pt x="1750729" y="2523882"/>
                  </a:lnTo>
                  <a:lnTo>
                    <a:pt x="1709242" y="2541268"/>
                  </a:lnTo>
                  <a:lnTo>
                    <a:pt x="1667042" y="2557148"/>
                  </a:lnTo>
                  <a:lnTo>
                    <a:pt x="1624159" y="2571492"/>
                  </a:lnTo>
                  <a:lnTo>
                    <a:pt x="1580623" y="2584268"/>
                  </a:lnTo>
                  <a:lnTo>
                    <a:pt x="1536466" y="2595443"/>
                  </a:lnTo>
                  <a:lnTo>
                    <a:pt x="1491717" y="2604986"/>
                  </a:lnTo>
                  <a:lnTo>
                    <a:pt x="1446407" y="2612864"/>
                  </a:lnTo>
                  <a:lnTo>
                    <a:pt x="1400567" y="2619048"/>
                  </a:lnTo>
                  <a:lnTo>
                    <a:pt x="1354227" y="2623504"/>
                  </a:lnTo>
                  <a:lnTo>
                    <a:pt x="1307416" y="2626201"/>
                  </a:lnTo>
                  <a:lnTo>
                    <a:pt x="1260167" y="2627107"/>
                  </a:lnTo>
                  <a:lnTo>
                    <a:pt x="1212926" y="2626201"/>
                  </a:lnTo>
                  <a:lnTo>
                    <a:pt x="1166123" y="2623504"/>
                  </a:lnTo>
                  <a:lnTo>
                    <a:pt x="1119790" y="2619048"/>
                  </a:lnTo>
                  <a:lnTo>
                    <a:pt x="1073956" y="2612864"/>
                  </a:lnTo>
                  <a:lnTo>
                    <a:pt x="1028653" y="2604985"/>
                  </a:lnTo>
                  <a:lnTo>
                    <a:pt x="983909" y="2595443"/>
                  </a:lnTo>
                  <a:lnTo>
                    <a:pt x="939757" y="2584268"/>
                  </a:lnTo>
                  <a:lnTo>
                    <a:pt x="896226" y="2571492"/>
                  </a:lnTo>
                  <a:lnTo>
                    <a:pt x="853347" y="2557148"/>
                  </a:lnTo>
                  <a:lnTo>
                    <a:pt x="811151" y="2541268"/>
                  </a:lnTo>
                  <a:lnTo>
                    <a:pt x="769667" y="2523882"/>
                  </a:lnTo>
                  <a:lnTo>
                    <a:pt x="728927" y="2505022"/>
                  </a:lnTo>
                  <a:lnTo>
                    <a:pt x="688960" y="2484721"/>
                  </a:lnTo>
                  <a:lnTo>
                    <a:pt x="649798" y="2463010"/>
                  </a:lnTo>
                  <a:lnTo>
                    <a:pt x="611470" y="2439921"/>
                  </a:lnTo>
                  <a:lnTo>
                    <a:pt x="574008" y="2415486"/>
                  </a:lnTo>
                  <a:lnTo>
                    <a:pt x="537441" y="2389736"/>
                  </a:lnTo>
                  <a:lnTo>
                    <a:pt x="501800" y="2362703"/>
                  </a:lnTo>
                  <a:lnTo>
                    <a:pt x="467116" y="2334419"/>
                  </a:lnTo>
                  <a:lnTo>
                    <a:pt x="433418" y="2304916"/>
                  </a:lnTo>
                  <a:lnTo>
                    <a:pt x="400739" y="2274224"/>
                  </a:lnTo>
                  <a:lnTo>
                    <a:pt x="369107" y="2242377"/>
                  </a:lnTo>
                  <a:lnTo>
                    <a:pt x="338553" y="2209406"/>
                  </a:lnTo>
                  <a:lnTo>
                    <a:pt x="309109" y="2175343"/>
                  </a:lnTo>
                  <a:lnTo>
                    <a:pt x="280804" y="2140219"/>
                  </a:lnTo>
                  <a:lnTo>
                    <a:pt x="253668" y="2104065"/>
                  </a:lnTo>
                  <a:lnTo>
                    <a:pt x="227733" y="2066915"/>
                  </a:lnTo>
                  <a:lnTo>
                    <a:pt x="203029" y="2028800"/>
                  </a:lnTo>
                  <a:lnTo>
                    <a:pt x="179586" y="1989750"/>
                  </a:lnTo>
                  <a:lnTo>
                    <a:pt x="157434" y="1949799"/>
                  </a:lnTo>
                  <a:lnTo>
                    <a:pt x="136605" y="1908978"/>
                  </a:lnTo>
                  <a:lnTo>
                    <a:pt x="117128" y="1867318"/>
                  </a:lnTo>
                  <a:lnTo>
                    <a:pt x="99035" y="1824851"/>
                  </a:lnTo>
                  <a:lnTo>
                    <a:pt x="82354" y="1781610"/>
                  </a:lnTo>
                  <a:lnTo>
                    <a:pt x="67118" y="1737625"/>
                  </a:lnTo>
                  <a:lnTo>
                    <a:pt x="53357" y="1692929"/>
                  </a:lnTo>
                  <a:lnTo>
                    <a:pt x="41100" y="1647554"/>
                  </a:lnTo>
                  <a:lnTo>
                    <a:pt x="30378" y="1601530"/>
                  </a:lnTo>
                  <a:lnTo>
                    <a:pt x="21223" y="1554890"/>
                  </a:lnTo>
                  <a:lnTo>
                    <a:pt x="13664" y="1507666"/>
                  </a:lnTo>
                  <a:lnTo>
                    <a:pt x="7731" y="1459889"/>
                  </a:lnTo>
                  <a:lnTo>
                    <a:pt x="3456" y="1411592"/>
                  </a:lnTo>
                  <a:lnTo>
                    <a:pt x="869" y="1362805"/>
                  </a:lnTo>
                  <a:lnTo>
                    <a:pt x="0" y="1313560"/>
                  </a:lnTo>
                  <a:close/>
                </a:path>
              </a:pathLst>
            </a:custGeom>
            <a:ln w="107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"/>
            <p:cNvSpPr/>
            <p:nvPr/>
          </p:nvSpPr>
          <p:spPr>
            <a:xfrm>
              <a:off x="4158286" y="1962937"/>
              <a:ext cx="892658" cy="9194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7"/>
            <p:cNvSpPr/>
            <p:nvPr/>
          </p:nvSpPr>
          <p:spPr>
            <a:xfrm>
              <a:off x="4216452" y="1999863"/>
              <a:ext cx="756285" cy="788670"/>
            </a:xfrm>
            <a:custGeom>
              <a:avLst/>
              <a:gdLst/>
              <a:ahLst/>
              <a:cxnLst/>
              <a:rect l="l" t="t" r="r" b="b"/>
              <a:pathLst>
                <a:path w="756285" h="788669">
                  <a:moveTo>
                    <a:pt x="378010" y="0"/>
                  </a:moveTo>
                  <a:lnTo>
                    <a:pt x="330600" y="3070"/>
                  </a:lnTo>
                  <a:lnTo>
                    <a:pt x="284946" y="12036"/>
                  </a:lnTo>
                  <a:lnTo>
                    <a:pt x="241401" y="26528"/>
                  </a:lnTo>
                  <a:lnTo>
                    <a:pt x="200321" y="46176"/>
                  </a:lnTo>
                  <a:lnTo>
                    <a:pt x="162060" y="70610"/>
                  </a:lnTo>
                  <a:lnTo>
                    <a:pt x="126972" y="99462"/>
                  </a:lnTo>
                  <a:lnTo>
                    <a:pt x="95413" y="132361"/>
                  </a:lnTo>
                  <a:lnTo>
                    <a:pt x="67736" y="168939"/>
                  </a:lnTo>
                  <a:lnTo>
                    <a:pt x="44296" y="208825"/>
                  </a:lnTo>
                  <a:lnTo>
                    <a:pt x="25448" y="251651"/>
                  </a:lnTo>
                  <a:lnTo>
                    <a:pt x="11546" y="297046"/>
                  </a:lnTo>
                  <a:lnTo>
                    <a:pt x="2945" y="344642"/>
                  </a:lnTo>
                  <a:lnTo>
                    <a:pt x="0" y="394068"/>
                  </a:lnTo>
                  <a:lnTo>
                    <a:pt x="2945" y="443494"/>
                  </a:lnTo>
                  <a:lnTo>
                    <a:pt x="11546" y="491089"/>
                  </a:lnTo>
                  <a:lnTo>
                    <a:pt x="25448" y="536485"/>
                  </a:lnTo>
                  <a:lnTo>
                    <a:pt x="44296" y="579310"/>
                  </a:lnTo>
                  <a:lnTo>
                    <a:pt x="67736" y="619197"/>
                  </a:lnTo>
                  <a:lnTo>
                    <a:pt x="95413" y="655774"/>
                  </a:lnTo>
                  <a:lnTo>
                    <a:pt x="126972" y="688674"/>
                  </a:lnTo>
                  <a:lnTo>
                    <a:pt x="162060" y="717525"/>
                  </a:lnTo>
                  <a:lnTo>
                    <a:pt x="200321" y="741960"/>
                  </a:lnTo>
                  <a:lnTo>
                    <a:pt x="241401" y="761608"/>
                  </a:lnTo>
                  <a:lnTo>
                    <a:pt x="284946" y="776099"/>
                  </a:lnTo>
                  <a:lnTo>
                    <a:pt x="330600" y="785065"/>
                  </a:lnTo>
                  <a:lnTo>
                    <a:pt x="378011" y="788136"/>
                  </a:lnTo>
                  <a:lnTo>
                    <a:pt x="425457" y="785065"/>
                  </a:lnTo>
                  <a:lnTo>
                    <a:pt x="471139" y="776099"/>
                  </a:lnTo>
                  <a:lnTo>
                    <a:pt x="514702" y="761608"/>
                  </a:lnTo>
                  <a:lnTo>
                    <a:pt x="555793" y="741960"/>
                  </a:lnTo>
                  <a:lnTo>
                    <a:pt x="594059" y="717525"/>
                  </a:lnTo>
                  <a:lnTo>
                    <a:pt x="629147" y="688674"/>
                  </a:lnTo>
                  <a:lnTo>
                    <a:pt x="660702" y="655774"/>
                  </a:lnTo>
                  <a:lnTo>
                    <a:pt x="688372" y="619197"/>
                  </a:lnTo>
                  <a:lnTo>
                    <a:pt x="711804" y="579310"/>
                  </a:lnTo>
                  <a:lnTo>
                    <a:pt x="730644" y="536485"/>
                  </a:lnTo>
                  <a:lnTo>
                    <a:pt x="744538" y="491090"/>
                  </a:lnTo>
                  <a:lnTo>
                    <a:pt x="753134" y="443494"/>
                  </a:lnTo>
                  <a:lnTo>
                    <a:pt x="756078" y="394068"/>
                  </a:lnTo>
                  <a:lnTo>
                    <a:pt x="753134" y="344642"/>
                  </a:lnTo>
                  <a:lnTo>
                    <a:pt x="744538" y="297046"/>
                  </a:lnTo>
                  <a:lnTo>
                    <a:pt x="730644" y="251651"/>
                  </a:lnTo>
                  <a:lnTo>
                    <a:pt x="711804" y="208825"/>
                  </a:lnTo>
                  <a:lnTo>
                    <a:pt x="688372" y="168939"/>
                  </a:lnTo>
                  <a:lnTo>
                    <a:pt x="660702" y="132361"/>
                  </a:lnTo>
                  <a:lnTo>
                    <a:pt x="629147" y="99462"/>
                  </a:lnTo>
                  <a:lnTo>
                    <a:pt x="594059" y="70610"/>
                  </a:lnTo>
                  <a:lnTo>
                    <a:pt x="555793" y="46176"/>
                  </a:lnTo>
                  <a:lnTo>
                    <a:pt x="514702" y="26528"/>
                  </a:lnTo>
                  <a:lnTo>
                    <a:pt x="471139" y="12036"/>
                  </a:lnTo>
                  <a:lnTo>
                    <a:pt x="425457" y="3070"/>
                  </a:lnTo>
                  <a:lnTo>
                    <a:pt x="378010" y="0"/>
                  </a:lnTo>
                  <a:close/>
                </a:path>
              </a:pathLst>
            </a:custGeom>
            <a:solidFill>
              <a:srgbClr val="DEEB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8"/>
            <p:cNvSpPr/>
            <p:nvPr/>
          </p:nvSpPr>
          <p:spPr>
            <a:xfrm>
              <a:off x="4216452" y="1999863"/>
              <a:ext cx="756285" cy="788670"/>
            </a:xfrm>
            <a:custGeom>
              <a:avLst/>
              <a:gdLst/>
              <a:ahLst/>
              <a:cxnLst/>
              <a:rect l="l" t="t" r="r" b="b"/>
              <a:pathLst>
                <a:path w="756285" h="788669">
                  <a:moveTo>
                    <a:pt x="0" y="394068"/>
                  </a:moveTo>
                  <a:lnTo>
                    <a:pt x="2945" y="344642"/>
                  </a:lnTo>
                  <a:lnTo>
                    <a:pt x="11546" y="297046"/>
                  </a:lnTo>
                  <a:lnTo>
                    <a:pt x="25448" y="251651"/>
                  </a:lnTo>
                  <a:lnTo>
                    <a:pt x="44296" y="208825"/>
                  </a:lnTo>
                  <a:lnTo>
                    <a:pt x="67736" y="168939"/>
                  </a:lnTo>
                  <a:lnTo>
                    <a:pt x="95413" y="132361"/>
                  </a:lnTo>
                  <a:lnTo>
                    <a:pt x="126972" y="99462"/>
                  </a:lnTo>
                  <a:lnTo>
                    <a:pt x="162060" y="70610"/>
                  </a:lnTo>
                  <a:lnTo>
                    <a:pt x="200321" y="46176"/>
                  </a:lnTo>
                  <a:lnTo>
                    <a:pt x="241401" y="26528"/>
                  </a:lnTo>
                  <a:lnTo>
                    <a:pt x="284946" y="12036"/>
                  </a:lnTo>
                  <a:lnTo>
                    <a:pt x="330600" y="3070"/>
                  </a:lnTo>
                  <a:lnTo>
                    <a:pt x="378010" y="0"/>
                  </a:lnTo>
                  <a:lnTo>
                    <a:pt x="425457" y="3070"/>
                  </a:lnTo>
                  <a:lnTo>
                    <a:pt x="471139" y="12036"/>
                  </a:lnTo>
                  <a:lnTo>
                    <a:pt x="514702" y="26528"/>
                  </a:lnTo>
                  <a:lnTo>
                    <a:pt x="555793" y="46176"/>
                  </a:lnTo>
                  <a:lnTo>
                    <a:pt x="594059" y="70610"/>
                  </a:lnTo>
                  <a:lnTo>
                    <a:pt x="629147" y="99462"/>
                  </a:lnTo>
                  <a:lnTo>
                    <a:pt x="660702" y="132361"/>
                  </a:lnTo>
                  <a:lnTo>
                    <a:pt x="688372" y="168939"/>
                  </a:lnTo>
                  <a:lnTo>
                    <a:pt x="711804" y="208825"/>
                  </a:lnTo>
                  <a:lnTo>
                    <a:pt x="730644" y="251651"/>
                  </a:lnTo>
                  <a:lnTo>
                    <a:pt x="744538" y="297046"/>
                  </a:lnTo>
                  <a:lnTo>
                    <a:pt x="753134" y="344642"/>
                  </a:lnTo>
                  <a:lnTo>
                    <a:pt x="756078" y="394068"/>
                  </a:lnTo>
                  <a:lnTo>
                    <a:pt x="753134" y="443494"/>
                  </a:lnTo>
                  <a:lnTo>
                    <a:pt x="744538" y="491090"/>
                  </a:lnTo>
                  <a:lnTo>
                    <a:pt x="730644" y="536485"/>
                  </a:lnTo>
                  <a:lnTo>
                    <a:pt x="711804" y="579310"/>
                  </a:lnTo>
                  <a:lnTo>
                    <a:pt x="688372" y="619197"/>
                  </a:lnTo>
                  <a:lnTo>
                    <a:pt x="660702" y="655774"/>
                  </a:lnTo>
                  <a:lnTo>
                    <a:pt x="629147" y="688674"/>
                  </a:lnTo>
                  <a:lnTo>
                    <a:pt x="594059" y="717525"/>
                  </a:lnTo>
                  <a:lnTo>
                    <a:pt x="555793" y="741960"/>
                  </a:lnTo>
                  <a:lnTo>
                    <a:pt x="514702" y="761608"/>
                  </a:lnTo>
                  <a:lnTo>
                    <a:pt x="471139" y="776099"/>
                  </a:lnTo>
                  <a:lnTo>
                    <a:pt x="425457" y="785065"/>
                  </a:lnTo>
                  <a:lnTo>
                    <a:pt x="378011" y="788136"/>
                  </a:lnTo>
                  <a:lnTo>
                    <a:pt x="330600" y="785065"/>
                  </a:lnTo>
                  <a:lnTo>
                    <a:pt x="284946" y="776099"/>
                  </a:lnTo>
                  <a:lnTo>
                    <a:pt x="241401" y="761608"/>
                  </a:lnTo>
                  <a:lnTo>
                    <a:pt x="200321" y="741960"/>
                  </a:lnTo>
                  <a:lnTo>
                    <a:pt x="162060" y="717525"/>
                  </a:lnTo>
                  <a:lnTo>
                    <a:pt x="126972" y="688674"/>
                  </a:lnTo>
                  <a:lnTo>
                    <a:pt x="95413" y="655774"/>
                  </a:lnTo>
                  <a:lnTo>
                    <a:pt x="67736" y="619197"/>
                  </a:lnTo>
                  <a:lnTo>
                    <a:pt x="44296" y="579310"/>
                  </a:lnTo>
                  <a:lnTo>
                    <a:pt x="25448" y="536485"/>
                  </a:lnTo>
                  <a:lnTo>
                    <a:pt x="11546" y="491089"/>
                  </a:lnTo>
                  <a:lnTo>
                    <a:pt x="2945" y="443494"/>
                  </a:lnTo>
                  <a:lnTo>
                    <a:pt x="0" y="394068"/>
                  </a:lnTo>
                  <a:close/>
                </a:path>
              </a:pathLst>
            </a:custGeom>
            <a:ln w="107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9"/>
            <p:cNvSpPr/>
            <p:nvPr/>
          </p:nvSpPr>
          <p:spPr>
            <a:xfrm>
              <a:off x="5155963" y="2608771"/>
              <a:ext cx="892658" cy="93043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0"/>
            <p:cNvSpPr/>
            <p:nvPr/>
          </p:nvSpPr>
          <p:spPr>
            <a:xfrm>
              <a:off x="5224575" y="2656643"/>
              <a:ext cx="756285" cy="788670"/>
            </a:xfrm>
            <a:custGeom>
              <a:avLst/>
              <a:gdLst/>
              <a:ahLst/>
              <a:cxnLst/>
              <a:rect l="l" t="t" r="r" b="b"/>
              <a:pathLst>
                <a:path w="756285" h="788670">
                  <a:moveTo>
                    <a:pt x="378066" y="0"/>
                  </a:moveTo>
                  <a:lnTo>
                    <a:pt x="330647" y="3070"/>
                  </a:lnTo>
                  <a:lnTo>
                    <a:pt x="284984" y="12036"/>
                  </a:lnTo>
                  <a:lnTo>
                    <a:pt x="241432" y="26528"/>
                  </a:lnTo>
                  <a:lnTo>
                    <a:pt x="200346" y="46176"/>
                  </a:lnTo>
                  <a:lnTo>
                    <a:pt x="162079" y="70610"/>
                  </a:lnTo>
                  <a:lnTo>
                    <a:pt x="126987" y="99462"/>
                  </a:lnTo>
                  <a:lnTo>
                    <a:pt x="95423" y="132361"/>
                  </a:lnTo>
                  <a:lnTo>
                    <a:pt x="67743" y="168939"/>
                  </a:lnTo>
                  <a:lnTo>
                    <a:pt x="44301" y="208825"/>
                  </a:lnTo>
                  <a:lnTo>
                    <a:pt x="25451" y="251651"/>
                  </a:lnTo>
                  <a:lnTo>
                    <a:pt x="11547" y="297046"/>
                  </a:lnTo>
                  <a:lnTo>
                    <a:pt x="2946" y="344642"/>
                  </a:lnTo>
                  <a:lnTo>
                    <a:pt x="0" y="394068"/>
                  </a:lnTo>
                  <a:lnTo>
                    <a:pt x="2946" y="443494"/>
                  </a:lnTo>
                  <a:lnTo>
                    <a:pt x="11547" y="491089"/>
                  </a:lnTo>
                  <a:lnTo>
                    <a:pt x="25451" y="536485"/>
                  </a:lnTo>
                  <a:lnTo>
                    <a:pt x="44301" y="579310"/>
                  </a:lnTo>
                  <a:lnTo>
                    <a:pt x="67743" y="619197"/>
                  </a:lnTo>
                  <a:lnTo>
                    <a:pt x="95423" y="655774"/>
                  </a:lnTo>
                  <a:lnTo>
                    <a:pt x="126987" y="688674"/>
                  </a:lnTo>
                  <a:lnTo>
                    <a:pt x="162079" y="717525"/>
                  </a:lnTo>
                  <a:lnTo>
                    <a:pt x="200346" y="741960"/>
                  </a:lnTo>
                  <a:lnTo>
                    <a:pt x="241432" y="761608"/>
                  </a:lnTo>
                  <a:lnTo>
                    <a:pt x="284984" y="776099"/>
                  </a:lnTo>
                  <a:lnTo>
                    <a:pt x="330647" y="785065"/>
                  </a:lnTo>
                  <a:lnTo>
                    <a:pt x="378067" y="788136"/>
                  </a:lnTo>
                  <a:lnTo>
                    <a:pt x="425513" y="785065"/>
                  </a:lnTo>
                  <a:lnTo>
                    <a:pt x="471195" y="776099"/>
                  </a:lnTo>
                  <a:lnTo>
                    <a:pt x="514758" y="761608"/>
                  </a:lnTo>
                  <a:lnTo>
                    <a:pt x="555849" y="741960"/>
                  </a:lnTo>
                  <a:lnTo>
                    <a:pt x="594115" y="717525"/>
                  </a:lnTo>
                  <a:lnTo>
                    <a:pt x="629203" y="688674"/>
                  </a:lnTo>
                  <a:lnTo>
                    <a:pt x="660758" y="655774"/>
                  </a:lnTo>
                  <a:lnTo>
                    <a:pt x="688428" y="619197"/>
                  </a:lnTo>
                  <a:lnTo>
                    <a:pt x="711860" y="579310"/>
                  </a:lnTo>
                  <a:lnTo>
                    <a:pt x="730700" y="536485"/>
                  </a:lnTo>
                  <a:lnTo>
                    <a:pt x="744594" y="491090"/>
                  </a:lnTo>
                  <a:lnTo>
                    <a:pt x="753190" y="443494"/>
                  </a:lnTo>
                  <a:lnTo>
                    <a:pt x="756134" y="394068"/>
                  </a:lnTo>
                  <a:lnTo>
                    <a:pt x="753190" y="344642"/>
                  </a:lnTo>
                  <a:lnTo>
                    <a:pt x="744594" y="297046"/>
                  </a:lnTo>
                  <a:lnTo>
                    <a:pt x="730700" y="251651"/>
                  </a:lnTo>
                  <a:lnTo>
                    <a:pt x="711860" y="208825"/>
                  </a:lnTo>
                  <a:lnTo>
                    <a:pt x="688428" y="168939"/>
                  </a:lnTo>
                  <a:lnTo>
                    <a:pt x="660758" y="132361"/>
                  </a:lnTo>
                  <a:lnTo>
                    <a:pt x="629203" y="99462"/>
                  </a:lnTo>
                  <a:lnTo>
                    <a:pt x="594115" y="70610"/>
                  </a:lnTo>
                  <a:lnTo>
                    <a:pt x="555849" y="46176"/>
                  </a:lnTo>
                  <a:lnTo>
                    <a:pt x="514758" y="26528"/>
                  </a:lnTo>
                  <a:lnTo>
                    <a:pt x="471195" y="12036"/>
                  </a:lnTo>
                  <a:lnTo>
                    <a:pt x="425513" y="3070"/>
                  </a:lnTo>
                  <a:lnTo>
                    <a:pt x="378066" y="0"/>
                  </a:lnTo>
                  <a:close/>
                </a:path>
              </a:pathLst>
            </a:custGeom>
            <a:solidFill>
              <a:srgbClr val="DEEB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1"/>
            <p:cNvSpPr/>
            <p:nvPr/>
          </p:nvSpPr>
          <p:spPr>
            <a:xfrm>
              <a:off x="5224575" y="2656643"/>
              <a:ext cx="756285" cy="788670"/>
            </a:xfrm>
            <a:custGeom>
              <a:avLst/>
              <a:gdLst/>
              <a:ahLst/>
              <a:cxnLst/>
              <a:rect l="l" t="t" r="r" b="b"/>
              <a:pathLst>
                <a:path w="756285" h="788670">
                  <a:moveTo>
                    <a:pt x="0" y="394068"/>
                  </a:moveTo>
                  <a:lnTo>
                    <a:pt x="2946" y="344642"/>
                  </a:lnTo>
                  <a:lnTo>
                    <a:pt x="11547" y="297046"/>
                  </a:lnTo>
                  <a:lnTo>
                    <a:pt x="25451" y="251651"/>
                  </a:lnTo>
                  <a:lnTo>
                    <a:pt x="44301" y="208825"/>
                  </a:lnTo>
                  <a:lnTo>
                    <a:pt x="67743" y="168939"/>
                  </a:lnTo>
                  <a:lnTo>
                    <a:pt x="95423" y="132361"/>
                  </a:lnTo>
                  <a:lnTo>
                    <a:pt x="126987" y="99462"/>
                  </a:lnTo>
                  <a:lnTo>
                    <a:pt x="162079" y="70610"/>
                  </a:lnTo>
                  <a:lnTo>
                    <a:pt x="200346" y="46176"/>
                  </a:lnTo>
                  <a:lnTo>
                    <a:pt x="241432" y="26528"/>
                  </a:lnTo>
                  <a:lnTo>
                    <a:pt x="284984" y="12036"/>
                  </a:lnTo>
                  <a:lnTo>
                    <a:pt x="330647" y="3070"/>
                  </a:lnTo>
                  <a:lnTo>
                    <a:pt x="378066" y="0"/>
                  </a:lnTo>
                  <a:lnTo>
                    <a:pt x="425513" y="3070"/>
                  </a:lnTo>
                  <a:lnTo>
                    <a:pt x="471195" y="12036"/>
                  </a:lnTo>
                  <a:lnTo>
                    <a:pt x="514758" y="26528"/>
                  </a:lnTo>
                  <a:lnTo>
                    <a:pt x="555849" y="46176"/>
                  </a:lnTo>
                  <a:lnTo>
                    <a:pt x="594115" y="70610"/>
                  </a:lnTo>
                  <a:lnTo>
                    <a:pt x="629203" y="99462"/>
                  </a:lnTo>
                  <a:lnTo>
                    <a:pt x="660758" y="132361"/>
                  </a:lnTo>
                  <a:lnTo>
                    <a:pt x="688428" y="168939"/>
                  </a:lnTo>
                  <a:lnTo>
                    <a:pt x="711860" y="208825"/>
                  </a:lnTo>
                  <a:lnTo>
                    <a:pt x="730700" y="251651"/>
                  </a:lnTo>
                  <a:lnTo>
                    <a:pt x="744594" y="297046"/>
                  </a:lnTo>
                  <a:lnTo>
                    <a:pt x="753190" y="344642"/>
                  </a:lnTo>
                  <a:lnTo>
                    <a:pt x="756134" y="394068"/>
                  </a:lnTo>
                  <a:lnTo>
                    <a:pt x="753190" y="443494"/>
                  </a:lnTo>
                  <a:lnTo>
                    <a:pt x="744594" y="491090"/>
                  </a:lnTo>
                  <a:lnTo>
                    <a:pt x="730700" y="536485"/>
                  </a:lnTo>
                  <a:lnTo>
                    <a:pt x="711860" y="579310"/>
                  </a:lnTo>
                  <a:lnTo>
                    <a:pt x="688428" y="619197"/>
                  </a:lnTo>
                  <a:lnTo>
                    <a:pt x="660758" y="655774"/>
                  </a:lnTo>
                  <a:lnTo>
                    <a:pt x="629203" y="688674"/>
                  </a:lnTo>
                  <a:lnTo>
                    <a:pt x="594115" y="717525"/>
                  </a:lnTo>
                  <a:lnTo>
                    <a:pt x="555849" y="741960"/>
                  </a:lnTo>
                  <a:lnTo>
                    <a:pt x="514758" y="761608"/>
                  </a:lnTo>
                  <a:lnTo>
                    <a:pt x="471195" y="776099"/>
                  </a:lnTo>
                  <a:lnTo>
                    <a:pt x="425513" y="785065"/>
                  </a:lnTo>
                  <a:lnTo>
                    <a:pt x="378067" y="788136"/>
                  </a:lnTo>
                  <a:lnTo>
                    <a:pt x="330647" y="785065"/>
                  </a:lnTo>
                  <a:lnTo>
                    <a:pt x="284984" y="776099"/>
                  </a:lnTo>
                  <a:lnTo>
                    <a:pt x="241432" y="761608"/>
                  </a:lnTo>
                  <a:lnTo>
                    <a:pt x="200346" y="741960"/>
                  </a:lnTo>
                  <a:lnTo>
                    <a:pt x="162079" y="717525"/>
                  </a:lnTo>
                  <a:lnTo>
                    <a:pt x="126987" y="688674"/>
                  </a:lnTo>
                  <a:lnTo>
                    <a:pt x="95423" y="655774"/>
                  </a:lnTo>
                  <a:lnTo>
                    <a:pt x="67743" y="619197"/>
                  </a:lnTo>
                  <a:lnTo>
                    <a:pt x="44301" y="579310"/>
                  </a:lnTo>
                  <a:lnTo>
                    <a:pt x="25451" y="536485"/>
                  </a:lnTo>
                  <a:lnTo>
                    <a:pt x="11547" y="491089"/>
                  </a:lnTo>
                  <a:lnTo>
                    <a:pt x="2946" y="443494"/>
                  </a:lnTo>
                  <a:lnTo>
                    <a:pt x="0" y="394068"/>
                  </a:lnTo>
                  <a:close/>
                </a:path>
              </a:pathLst>
            </a:custGeom>
            <a:ln w="107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2"/>
            <p:cNvSpPr/>
            <p:nvPr/>
          </p:nvSpPr>
          <p:spPr>
            <a:xfrm>
              <a:off x="5155963" y="3791005"/>
              <a:ext cx="892658" cy="93043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3"/>
            <p:cNvSpPr/>
            <p:nvPr/>
          </p:nvSpPr>
          <p:spPr>
            <a:xfrm>
              <a:off x="5224575" y="3838848"/>
              <a:ext cx="756285" cy="788670"/>
            </a:xfrm>
            <a:custGeom>
              <a:avLst/>
              <a:gdLst/>
              <a:ahLst/>
              <a:cxnLst/>
              <a:rect l="l" t="t" r="r" b="b"/>
              <a:pathLst>
                <a:path w="756285" h="788670">
                  <a:moveTo>
                    <a:pt x="378066" y="0"/>
                  </a:moveTo>
                  <a:lnTo>
                    <a:pt x="330647" y="3070"/>
                  </a:lnTo>
                  <a:lnTo>
                    <a:pt x="284984" y="12034"/>
                  </a:lnTo>
                  <a:lnTo>
                    <a:pt x="241432" y="26522"/>
                  </a:lnTo>
                  <a:lnTo>
                    <a:pt x="200346" y="46167"/>
                  </a:lnTo>
                  <a:lnTo>
                    <a:pt x="162079" y="70597"/>
                  </a:lnTo>
                  <a:lnTo>
                    <a:pt x="126987" y="99445"/>
                  </a:lnTo>
                  <a:lnTo>
                    <a:pt x="95423" y="132341"/>
                  </a:lnTo>
                  <a:lnTo>
                    <a:pt x="67743" y="168916"/>
                  </a:lnTo>
                  <a:lnTo>
                    <a:pt x="44301" y="208801"/>
                  </a:lnTo>
                  <a:lnTo>
                    <a:pt x="25451" y="251626"/>
                  </a:lnTo>
                  <a:lnTo>
                    <a:pt x="11547" y="297023"/>
                  </a:lnTo>
                  <a:lnTo>
                    <a:pt x="2946" y="344621"/>
                  </a:lnTo>
                  <a:lnTo>
                    <a:pt x="0" y="394053"/>
                  </a:lnTo>
                  <a:lnTo>
                    <a:pt x="2946" y="443485"/>
                  </a:lnTo>
                  <a:lnTo>
                    <a:pt x="11547" y="491085"/>
                  </a:lnTo>
                  <a:lnTo>
                    <a:pt x="25451" y="536482"/>
                  </a:lnTo>
                  <a:lnTo>
                    <a:pt x="44301" y="579309"/>
                  </a:lnTo>
                  <a:lnTo>
                    <a:pt x="67743" y="619195"/>
                  </a:lnTo>
                  <a:lnTo>
                    <a:pt x="95423" y="655771"/>
                  </a:lnTo>
                  <a:lnTo>
                    <a:pt x="126987" y="688669"/>
                  </a:lnTo>
                  <a:lnTo>
                    <a:pt x="162079" y="717519"/>
                  </a:lnTo>
                  <a:lnTo>
                    <a:pt x="200346" y="741951"/>
                  </a:lnTo>
                  <a:lnTo>
                    <a:pt x="241432" y="761597"/>
                  </a:lnTo>
                  <a:lnTo>
                    <a:pt x="284984" y="776087"/>
                  </a:lnTo>
                  <a:lnTo>
                    <a:pt x="330647" y="785051"/>
                  </a:lnTo>
                  <a:lnTo>
                    <a:pt x="378067" y="788121"/>
                  </a:lnTo>
                  <a:lnTo>
                    <a:pt x="425513" y="785051"/>
                  </a:lnTo>
                  <a:lnTo>
                    <a:pt x="471195" y="776087"/>
                  </a:lnTo>
                  <a:lnTo>
                    <a:pt x="514758" y="761597"/>
                  </a:lnTo>
                  <a:lnTo>
                    <a:pt x="555849" y="741951"/>
                  </a:lnTo>
                  <a:lnTo>
                    <a:pt x="594115" y="717519"/>
                  </a:lnTo>
                  <a:lnTo>
                    <a:pt x="629203" y="688669"/>
                  </a:lnTo>
                  <a:lnTo>
                    <a:pt x="660758" y="655771"/>
                  </a:lnTo>
                  <a:lnTo>
                    <a:pt x="688428" y="619195"/>
                  </a:lnTo>
                  <a:lnTo>
                    <a:pt x="711860" y="579309"/>
                  </a:lnTo>
                  <a:lnTo>
                    <a:pt x="730700" y="536482"/>
                  </a:lnTo>
                  <a:lnTo>
                    <a:pt x="744594" y="491085"/>
                  </a:lnTo>
                  <a:lnTo>
                    <a:pt x="753190" y="443485"/>
                  </a:lnTo>
                  <a:lnTo>
                    <a:pt x="756134" y="394053"/>
                  </a:lnTo>
                  <a:lnTo>
                    <a:pt x="753190" y="344621"/>
                  </a:lnTo>
                  <a:lnTo>
                    <a:pt x="744594" y="297023"/>
                  </a:lnTo>
                  <a:lnTo>
                    <a:pt x="730700" y="251626"/>
                  </a:lnTo>
                  <a:lnTo>
                    <a:pt x="711860" y="208801"/>
                  </a:lnTo>
                  <a:lnTo>
                    <a:pt x="688428" y="168916"/>
                  </a:lnTo>
                  <a:lnTo>
                    <a:pt x="660758" y="132341"/>
                  </a:lnTo>
                  <a:lnTo>
                    <a:pt x="629203" y="99445"/>
                  </a:lnTo>
                  <a:lnTo>
                    <a:pt x="594115" y="70597"/>
                  </a:lnTo>
                  <a:lnTo>
                    <a:pt x="555849" y="46167"/>
                  </a:lnTo>
                  <a:lnTo>
                    <a:pt x="514758" y="26522"/>
                  </a:lnTo>
                  <a:lnTo>
                    <a:pt x="471195" y="12034"/>
                  </a:lnTo>
                  <a:lnTo>
                    <a:pt x="425513" y="3070"/>
                  </a:lnTo>
                  <a:lnTo>
                    <a:pt x="378066" y="0"/>
                  </a:lnTo>
                  <a:close/>
                </a:path>
              </a:pathLst>
            </a:custGeom>
            <a:solidFill>
              <a:srgbClr val="DEEB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4"/>
            <p:cNvSpPr/>
            <p:nvPr/>
          </p:nvSpPr>
          <p:spPr>
            <a:xfrm>
              <a:off x="5224575" y="3838848"/>
              <a:ext cx="756285" cy="788670"/>
            </a:xfrm>
            <a:custGeom>
              <a:avLst/>
              <a:gdLst/>
              <a:ahLst/>
              <a:cxnLst/>
              <a:rect l="l" t="t" r="r" b="b"/>
              <a:pathLst>
                <a:path w="756285" h="788670">
                  <a:moveTo>
                    <a:pt x="0" y="394053"/>
                  </a:moveTo>
                  <a:lnTo>
                    <a:pt x="2946" y="344621"/>
                  </a:lnTo>
                  <a:lnTo>
                    <a:pt x="11547" y="297023"/>
                  </a:lnTo>
                  <a:lnTo>
                    <a:pt x="25451" y="251626"/>
                  </a:lnTo>
                  <a:lnTo>
                    <a:pt x="44301" y="208801"/>
                  </a:lnTo>
                  <a:lnTo>
                    <a:pt x="67743" y="168916"/>
                  </a:lnTo>
                  <a:lnTo>
                    <a:pt x="95423" y="132341"/>
                  </a:lnTo>
                  <a:lnTo>
                    <a:pt x="126987" y="99445"/>
                  </a:lnTo>
                  <a:lnTo>
                    <a:pt x="162079" y="70597"/>
                  </a:lnTo>
                  <a:lnTo>
                    <a:pt x="200346" y="46167"/>
                  </a:lnTo>
                  <a:lnTo>
                    <a:pt x="241432" y="26522"/>
                  </a:lnTo>
                  <a:lnTo>
                    <a:pt x="284984" y="12034"/>
                  </a:lnTo>
                  <a:lnTo>
                    <a:pt x="330647" y="3070"/>
                  </a:lnTo>
                  <a:lnTo>
                    <a:pt x="378066" y="0"/>
                  </a:lnTo>
                  <a:lnTo>
                    <a:pt x="425513" y="3070"/>
                  </a:lnTo>
                  <a:lnTo>
                    <a:pt x="471195" y="12034"/>
                  </a:lnTo>
                  <a:lnTo>
                    <a:pt x="514758" y="26522"/>
                  </a:lnTo>
                  <a:lnTo>
                    <a:pt x="555849" y="46167"/>
                  </a:lnTo>
                  <a:lnTo>
                    <a:pt x="594115" y="70597"/>
                  </a:lnTo>
                  <a:lnTo>
                    <a:pt x="629203" y="99445"/>
                  </a:lnTo>
                  <a:lnTo>
                    <a:pt x="660758" y="132341"/>
                  </a:lnTo>
                  <a:lnTo>
                    <a:pt x="688428" y="168916"/>
                  </a:lnTo>
                  <a:lnTo>
                    <a:pt x="711860" y="208801"/>
                  </a:lnTo>
                  <a:lnTo>
                    <a:pt x="730700" y="251626"/>
                  </a:lnTo>
                  <a:lnTo>
                    <a:pt x="744594" y="297023"/>
                  </a:lnTo>
                  <a:lnTo>
                    <a:pt x="753190" y="344621"/>
                  </a:lnTo>
                  <a:lnTo>
                    <a:pt x="756134" y="394053"/>
                  </a:lnTo>
                  <a:lnTo>
                    <a:pt x="753190" y="443485"/>
                  </a:lnTo>
                  <a:lnTo>
                    <a:pt x="744594" y="491085"/>
                  </a:lnTo>
                  <a:lnTo>
                    <a:pt x="730700" y="536482"/>
                  </a:lnTo>
                  <a:lnTo>
                    <a:pt x="711860" y="579309"/>
                  </a:lnTo>
                  <a:lnTo>
                    <a:pt x="688428" y="619195"/>
                  </a:lnTo>
                  <a:lnTo>
                    <a:pt x="660758" y="655771"/>
                  </a:lnTo>
                  <a:lnTo>
                    <a:pt x="629203" y="688669"/>
                  </a:lnTo>
                  <a:lnTo>
                    <a:pt x="594115" y="717519"/>
                  </a:lnTo>
                  <a:lnTo>
                    <a:pt x="555849" y="741951"/>
                  </a:lnTo>
                  <a:lnTo>
                    <a:pt x="514758" y="761597"/>
                  </a:lnTo>
                  <a:lnTo>
                    <a:pt x="471195" y="776087"/>
                  </a:lnTo>
                  <a:lnTo>
                    <a:pt x="425513" y="785051"/>
                  </a:lnTo>
                  <a:lnTo>
                    <a:pt x="378067" y="788121"/>
                  </a:lnTo>
                  <a:lnTo>
                    <a:pt x="330647" y="785051"/>
                  </a:lnTo>
                  <a:lnTo>
                    <a:pt x="284984" y="776087"/>
                  </a:lnTo>
                  <a:lnTo>
                    <a:pt x="241432" y="761597"/>
                  </a:lnTo>
                  <a:lnTo>
                    <a:pt x="200346" y="741951"/>
                  </a:lnTo>
                  <a:lnTo>
                    <a:pt x="162079" y="717519"/>
                  </a:lnTo>
                  <a:lnTo>
                    <a:pt x="126987" y="688669"/>
                  </a:lnTo>
                  <a:lnTo>
                    <a:pt x="95423" y="655771"/>
                  </a:lnTo>
                  <a:lnTo>
                    <a:pt x="67743" y="619195"/>
                  </a:lnTo>
                  <a:lnTo>
                    <a:pt x="44301" y="579309"/>
                  </a:lnTo>
                  <a:lnTo>
                    <a:pt x="25451" y="536482"/>
                  </a:lnTo>
                  <a:lnTo>
                    <a:pt x="11547" y="491085"/>
                  </a:lnTo>
                  <a:lnTo>
                    <a:pt x="2946" y="443485"/>
                  </a:lnTo>
                  <a:lnTo>
                    <a:pt x="0" y="394053"/>
                  </a:lnTo>
                  <a:close/>
                </a:path>
              </a:pathLst>
            </a:custGeom>
            <a:ln w="107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6"/>
            <p:cNvSpPr/>
            <p:nvPr/>
          </p:nvSpPr>
          <p:spPr>
            <a:xfrm>
              <a:off x="4216453" y="4495614"/>
              <a:ext cx="756285" cy="788670"/>
            </a:xfrm>
            <a:custGeom>
              <a:avLst/>
              <a:gdLst/>
              <a:ahLst/>
              <a:cxnLst/>
              <a:rect l="l" t="t" r="r" b="b"/>
              <a:pathLst>
                <a:path w="756285" h="788670">
                  <a:moveTo>
                    <a:pt x="378010" y="0"/>
                  </a:moveTo>
                  <a:lnTo>
                    <a:pt x="330600" y="3070"/>
                  </a:lnTo>
                  <a:lnTo>
                    <a:pt x="284946" y="12034"/>
                  </a:lnTo>
                  <a:lnTo>
                    <a:pt x="241401" y="26524"/>
                  </a:lnTo>
                  <a:lnTo>
                    <a:pt x="200321" y="46170"/>
                  </a:lnTo>
                  <a:lnTo>
                    <a:pt x="162060" y="70602"/>
                  </a:lnTo>
                  <a:lnTo>
                    <a:pt x="126972" y="99452"/>
                  </a:lnTo>
                  <a:lnTo>
                    <a:pt x="95413" y="132350"/>
                  </a:lnTo>
                  <a:lnTo>
                    <a:pt x="67736" y="168926"/>
                  </a:lnTo>
                  <a:lnTo>
                    <a:pt x="44296" y="208812"/>
                  </a:lnTo>
                  <a:lnTo>
                    <a:pt x="25448" y="251639"/>
                  </a:lnTo>
                  <a:lnTo>
                    <a:pt x="11546" y="297036"/>
                  </a:lnTo>
                  <a:lnTo>
                    <a:pt x="2945" y="344636"/>
                  </a:lnTo>
                  <a:lnTo>
                    <a:pt x="0" y="394068"/>
                  </a:lnTo>
                  <a:lnTo>
                    <a:pt x="2945" y="443500"/>
                  </a:lnTo>
                  <a:lnTo>
                    <a:pt x="11546" y="491099"/>
                  </a:lnTo>
                  <a:lnTo>
                    <a:pt x="25448" y="536497"/>
                  </a:lnTo>
                  <a:lnTo>
                    <a:pt x="44296" y="579324"/>
                  </a:lnTo>
                  <a:lnTo>
                    <a:pt x="67736" y="619210"/>
                  </a:lnTo>
                  <a:lnTo>
                    <a:pt x="95413" y="655787"/>
                  </a:lnTo>
                  <a:lnTo>
                    <a:pt x="126972" y="688685"/>
                  </a:lnTo>
                  <a:lnTo>
                    <a:pt x="162060" y="717534"/>
                  </a:lnTo>
                  <a:lnTo>
                    <a:pt x="200321" y="741967"/>
                  </a:lnTo>
                  <a:lnTo>
                    <a:pt x="241401" y="761613"/>
                  </a:lnTo>
                  <a:lnTo>
                    <a:pt x="284946" y="776102"/>
                  </a:lnTo>
                  <a:lnTo>
                    <a:pt x="330600" y="785067"/>
                  </a:lnTo>
                  <a:lnTo>
                    <a:pt x="378011" y="788138"/>
                  </a:lnTo>
                  <a:lnTo>
                    <a:pt x="425457" y="785067"/>
                  </a:lnTo>
                  <a:lnTo>
                    <a:pt x="471139" y="776102"/>
                  </a:lnTo>
                  <a:lnTo>
                    <a:pt x="514702" y="761613"/>
                  </a:lnTo>
                  <a:lnTo>
                    <a:pt x="555793" y="741967"/>
                  </a:lnTo>
                  <a:lnTo>
                    <a:pt x="594059" y="717534"/>
                  </a:lnTo>
                  <a:lnTo>
                    <a:pt x="629147" y="688685"/>
                  </a:lnTo>
                  <a:lnTo>
                    <a:pt x="660702" y="655787"/>
                  </a:lnTo>
                  <a:lnTo>
                    <a:pt x="688372" y="619210"/>
                  </a:lnTo>
                  <a:lnTo>
                    <a:pt x="711804" y="579324"/>
                  </a:lnTo>
                  <a:lnTo>
                    <a:pt x="730644" y="536497"/>
                  </a:lnTo>
                  <a:lnTo>
                    <a:pt x="744538" y="491099"/>
                  </a:lnTo>
                  <a:lnTo>
                    <a:pt x="753134" y="443500"/>
                  </a:lnTo>
                  <a:lnTo>
                    <a:pt x="756078" y="394068"/>
                  </a:lnTo>
                  <a:lnTo>
                    <a:pt x="753134" y="344636"/>
                  </a:lnTo>
                  <a:lnTo>
                    <a:pt x="744538" y="297036"/>
                  </a:lnTo>
                  <a:lnTo>
                    <a:pt x="730644" y="251639"/>
                  </a:lnTo>
                  <a:lnTo>
                    <a:pt x="711804" y="208812"/>
                  </a:lnTo>
                  <a:lnTo>
                    <a:pt x="688372" y="168926"/>
                  </a:lnTo>
                  <a:lnTo>
                    <a:pt x="660702" y="132350"/>
                  </a:lnTo>
                  <a:lnTo>
                    <a:pt x="629147" y="99452"/>
                  </a:lnTo>
                  <a:lnTo>
                    <a:pt x="594059" y="70602"/>
                  </a:lnTo>
                  <a:lnTo>
                    <a:pt x="555793" y="46170"/>
                  </a:lnTo>
                  <a:lnTo>
                    <a:pt x="514702" y="26524"/>
                  </a:lnTo>
                  <a:lnTo>
                    <a:pt x="471139" y="12034"/>
                  </a:lnTo>
                  <a:lnTo>
                    <a:pt x="425457" y="3070"/>
                  </a:lnTo>
                  <a:lnTo>
                    <a:pt x="378010" y="0"/>
                  </a:lnTo>
                  <a:close/>
                </a:path>
              </a:pathLst>
            </a:custGeom>
            <a:solidFill>
              <a:srgbClr val="DEEB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/>
            <p:cNvSpPr/>
            <p:nvPr/>
          </p:nvSpPr>
          <p:spPr>
            <a:xfrm>
              <a:off x="4216453" y="4495614"/>
              <a:ext cx="756285" cy="788670"/>
            </a:xfrm>
            <a:custGeom>
              <a:avLst/>
              <a:gdLst/>
              <a:ahLst/>
              <a:cxnLst/>
              <a:rect l="l" t="t" r="r" b="b"/>
              <a:pathLst>
                <a:path w="756285" h="788670">
                  <a:moveTo>
                    <a:pt x="0" y="394068"/>
                  </a:moveTo>
                  <a:lnTo>
                    <a:pt x="2945" y="344636"/>
                  </a:lnTo>
                  <a:lnTo>
                    <a:pt x="11546" y="297036"/>
                  </a:lnTo>
                  <a:lnTo>
                    <a:pt x="25448" y="251639"/>
                  </a:lnTo>
                  <a:lnTo>
                    <a:pt x="44296" y="208812"/>
                  </a:lnTo>
                  <a:lnTo>
                    <a:pt x="67736" y="168926"/>
                  </a:lnTo>
                  <a:lnTo>
                    <a:pt x="95413" y="132350"/>
                  </a:lnTo>
                  <a:lnTo>
                    <a:pt x="126972" y="99452"/>
                  </a:lnTo>
                  <a:lnTo>
                    <a:pt x="162060" y="70602"/>
                  </a:lnTo>
                  <a:lnTo>
                    <a:pt x="200321" y="46170"/>
                  </a:lnTo>
                  <a:lnTo>
                    <a:pt x="241401" y="26524"/>
                  </a:lnTo>
                  <a:lnTo>
                    <a:pt x="284946" y="12034"/>
                  </a:lnTo>
                  <a:lnTo>
                    <a:pt x="330600" y="3070"/>
                  </a:lnTo>
                  <a:lnTo>
                    <a:pt x="378010" y="0"/>
                  </a:lnTo>
                  <a:lnTo>
                    <a:pt x="425457" y="3070"/>
                  </a:lnTo>
                  <a:lnTo>
                    <a:pt x="471139" y="12034"/>
                  </a:lnTo>
                  <a:lnTo>
                    <a:pt x="514702" y="26524"/>
                  </a:lnTo>
                  <a:lnTo>
                    <a:pt x="555793" y="46170"/>
                  </a:lnTo>
                  <a:lnTo>
                    <a:pt x="594059" y="70602"/>
                  </a:lnTo>
                  <a:lnTo>
                    <a:pt x="629147" y="99452"/>
                  </a:lnTo>
                  <a:lnTo>
                    <a:pt x="660702" y="132350"/>
                  </a:lnTo>
                  <a:lnTo>
                    <a:pt x="688372" y="168926"/>
                  </a:lnTo>
                  <a:lnTo>
                    <a:pt x="711804" y="208812"/>
                  </a:lnTo>
                  <a:lnTo>
                    <a:pt x="730644" y="251639"/>
                  </a:lnTo>
                  <a:lnTo>
                    <a:pt x="744538" y="297036"/>
                  </a:lnTo>
                  <a:lnTo>
                    <a:pt x="753134" y="344636"/>
                  </a:lnTo>
                  <a:lnTo>
                    <a:pt x="756078" y="394068"/>
                  </a:lnTo>
                  <a:lnTo>
                    <a:pt x="753134" y="443500"/>
                  </a:lnTo>
                  <a:lnTo>
                    <a:pt x="744538" y="491099"/>
                  </a:lnTo>
                  <a:lnTo>
                    <a:pt x="730644" y="536497"/>
                  </a:lnTo>
                  <a:lnTo>
                    <a:pt x="711804" y="579324"/>
                  </a:lnTo>
                  <a:lnTo>
                    <a:pt x="688372" y="619210"/>
                  </a:lnTo>
                  <a:lnTo>
                    <a:pt x="660702" y="655787"/>
                  </a:lnTo>
                  <a:lnTo>
                    <a:pt x="629147" y="688685"/>
                  </a:lnTo>
                  <a:lnTo>
                    <a:pt x="594059" y="717534"/>
                  </a:lnTo>
                  <a:lnTo>
                    <a:pt x="555793" y="741967"/>
                  </a:lnTo>
                  <a:lnTo>
                    <a:pt x="514702" y="761613"/>
                  </a:lnTo>
                  <a:lnTo>
                    <a:pt x="471139" y="776102"/>
                  </a:lnTo>
                  <a:lnTo>
                    <a:pt x="425457" y="785067"/>
                  </a:lnTo>
                  <a:lnTo>
                    <a:pt x="378011" y="788138"/>
                  </a:lnTo>
                  <a:lnTo>
                    <a:pt x="330600" y="785067"/>
                  </a:lnTo>
                  <a:lnTo>
                    <a:pt x="284946" y="776102"/>
                  </a:lnTo>
                  <a:lnTo>
                    <a:pt x="241401" y="761613"/>
                  </a:lnTo>
                  <a:lnTo>
                    <a:pt x="200321" y="741967"/>
                  </a:lnTo>
                  <a:lnTo>
                    <a:pt x="162060" y="717534"/>
                  </a:lnTo>
                  <a:lnTo>
                    <a:pt x="126972" y="688685"/>
                  </a:lnTo>
                  <a:lnTo>
                    <a:pt x="95413" y="655787"/>
                  </a:lnTo>
                  <a:lnTo>
                    <a:pt x="67736" y="619210"/>
                  </a:lnTo>
                  <a:lnTo>
                    <a:pt x="44296" y="579324"/>
                  </a:lnTo>
                  <a:lnTo>
                    <a:pt x="25448" y="536497"/>
                  </a:lnTo>
                  <a:lnTo>
                    <a:pt x="11546" y="491099"/>
                  </a:lnTo>
                  <a:lnTo>
                    <a:pt x="2945" y="443500"/>
                  </a:lnTo>
                  <a:lnTo>
                    <a:pt x="0" y="394068"/>
                  </a:lnTo>
                  <a:close/>
                </a:path>
              </a:pathLst>
            </a:custGeom>
            <a:ln w="107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8"/>
            <p:cNvSpPr/>
            <p:nvPr/>
          </p:nvSpPr>
          <p:spPr>
            <a:xfrm>
              <a:off x="3150107" y="3791005"/>
              <a:ext cx="892658" cy="9304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9"/>
            <p:cNvSpPr/>
            <p:nvPr/>
          </p:nvSpPr>
          <p:spPr>
            <a:xfrm>
              <a:off x="3208279" y="3838848"/>
              <a:ext cx="756285" cy="788670"/>
            </a:xfrm>
            <a:custGeom>
              <a:avLst/>
              <a:gdLst/>
              <a:ahLst/>
              <a:cxnLst/>
              <a:rect l="l" t="t" r="r" b="b"/>
              <a:pathLst>
                <a:path w="756285" h="788670">
                  <a:moveTo>
                    <a:pt x="378061" y="0"/>
                  </a:moveTo>
                  <a:lnTo>
                    <a:pt x="330639" y="3070"/>
                  </a:lnTo>
                  <a:lnTo>
                    <a:pt x="284974" y="12034"/>
                  </a:lnTo>
                  <a:lnTo>
                    <a:pt x="241422" y="26522"/>
                  </a:lnTo>
                  <a:lnTo>
                    <a:pt x="200335" y="46167"/>
                  </a:lnTo>
                  <a:lnTo>
                    <a:pt x="162069" y="70597"/>
                  </a:lnTo>
                  <a:lnTo>
                    <a:pt x="126978" y="99445"/>
                  </a:lnTo>
                  <a:lnTo>
                    <a:pt x="95416" y="132341"/>
                  </a:lnTo>
                  <a:lnTo>
                    <a:pt x="67737" y="168916"/>
                  </a:lnTo>
                  <a:lnTo>
                    <a:pt x="44297" y="208801"/>
                  </a:lnTo>
                  <a:lnTo>
                    <a:pt x="25448" y="251626"/>
                  </a:lnTo>
                  <a:lnTo>
                    <a:pt x="11546" y="297023"/>
                  </a:lnTo>
                  <a:lnTo>
                    <a:pt x="2945" y="344621"/>
                  </a:lnTo>
                  <a:lnTo>
                    <a:pt x="0" y="394053"/>
                  </a:lnTo>
                  <a:lnTo>
                    <a:pt x="2945" y="443485"/>
                  </a:lnTo>
                  <a:lnTo>
                    <a:pt x="11546" y="491085"/>
                  </a:lnTo>
                  <a:lnTo>
                    <a:pt x="25448" y="536482"/>
                  </a:lnTo>
                  <a:lnTo>
                    <a:pt x="44297" y="579309"/>
                  </a:lnTo>
                  <a:lnTo>
                    <a:pt x="67737" y="619195"/>
                  </a:lnTo>
                  <a:lnTo>
                    <a:pt x="95416" y="655771"/>
                  </a:lnTo>
                  <a:lnTo>
                    <a:pt x="126978" y="688669"/>
                  </a:lnTo>
                  <a:lnTo>
                    <a:pt x="162069" y="717519"/>
                  </a:lnTo>
                  <a:lnTo>
                    <a:pt x="200335" y="741951"/>
                  </a:lnTo>
                  <a:lnTo>
                    <a:pt x="241422" y="761597"/>
                  </a:lnTo>
                  <a:lnTo>
                    <a:pt x="284975" y="776087"/>
                  </a:lnTo>
                  <a:lnTo>
                    <a:pt x="330639" y="785051"/>
                  </a:lnTo>
                  <a:lnTo>
                    <a:pt x="378061" y="788121"/>
                  </a:lnTo>
                  <a:lnTo>
                    <a:pt x="425486" y="785051"/>
                  </a:lnTo>
                  <a:lnTo>
                    <a:pt x="471152" y="776087"/>
                  </a:lnTo>
                  <a:lnTo>
                    <a:pt x="514707" y="761597"/>
                  </a:lnTo>
                  <a:lnTo>
                    <a:pt x="555794" y="741951"/>
                  </a:lnTo>
                  <a:lnTo>
                    <a:pt x="594061" y="717519"/>
                  </a:lnTo>
                  <a:lnTo>
                    <a:pt x="629152" y="688669"/>
                  </a:lnTo>
                  <a:lnTo>
                    <a:pt x="660714" y="655771"/>
                  </a:lnTo>
                  <a:lnTo>
                    <a:pt x="688392" y="619195"/>
                  </a:lnTo>
                  <a:lnTo>
                    <a:pt x="711832" y="579309"/>
                  </a:lnTo>
                  <a:lnTo>
                    <a:pt x="730680" y="536482"/>
                  </a:lnTo>
                  <a:lnTo>
                    <a:pt x="744582" y="491085"/>
                  </a:lnTo>
                  <a:lnTo>
                    <a:pt x="753182" y="443485"/>
                  </a:lnTo>
                  <a:lnTo>
                    <a:pt x="756128" y="394053"/>
                  </a:lnTo>
                  <a:lnTo>
                    <a:pt x="753182" y="344621"/>
                  </a:lnTo>
                  <a:lnTo>
                    <a:pt x="744582" y="297023"/>
                  </a:lnTo>
                  <a:lnTo>
                    <a:pt x="730680" y="251626"/>
                  </a:lnTo>
                  <a:lnTo>
                    <a:pt x="711832" y="208801"/>
                  </a:lnTo>
                  <a:lnTo>
                    <a:pt x="688392" y="168916"/>
                  </a:lnTo>
                  <a:lnTo>
                    <a:pt x="660714" y="132341"/>
                  </a:lnTo>
                  <a:lnTo>
                    <a:pt x="629152" y="99445"/>
                  </a:lnTo>
                  <a:lnTo>
                    <a:pt x="594061" y="70597"/>
                  </a:lnTo>
                  <a:lnTo>
                    <a:pt x="555794" y="46167"/>
                  </a:lnTo>
                  <a:lnTo>
                    <a:pt x="514706" y="26522"/>
                  </a:lnTo>
                  <a:lnTo>
                    <a:pt x="471152" y="12034"/>
                  </a:lnTo>
                  <a:lnTo>
                    <a:pt x="425486" y="3070"/>
                  </a:lnTo>
                  <a:lnTo>
                    <a:pt x="378061" y="0"/>
                  </a:lnTo>
                  <a:close/>
                </a:path>
              </a:pathLst>
            </a:custGeom>
            <a:solidFill>
              <a:srgbClr val="DEEB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0"/>
            <p:cNvSpPr/>
            <p:nvPr/>
          </p:nvSpPr>
          <p:spPr>
            <a:xfrm>
              <a:off x="3208279" y="3838848"/>
              <a:ext cx="756285" cy="788670"/>
            </a:xfrm>
            <a:custGeom>
              <a:avLst/>
              <a:gdLst/>
              <a:ahLst/>
              <a:cxnLst/>
              <a:rect l="l" t="t" r="r" b="b"/>
              <a:pathLst>
                <a:path w="756285" h="788670">
                  <a:moveTo>
                    <a:pt x="0" y="394053"/>
                  </a:moveTo>
                  <a:lnTo>
                    <a:pt x="2945" y="344621"/>
                  </a:lnTo>
                  <a:lnTo>
                    <a:pt x="11546" y="297023"/>
                  </a:lnTo>
                  <a:lnTo>
                    <a:pt x="25448" y="251626"/>
                  </a:lnTo>
                  <a:lnTo>
                    <a:pt x="44297" y="208801"/>
                  </a:lnTo>
                  <a:lnTo>
                    <a:pt x="67737" y="168916"/>
                  </a:lnTo>
                  <a:lnTo>
                    <a:pt x="95416" y="132341"/>
                  </a:lnTo>
                  <a:lnTo>
                    <a:pt x="126978" y="99445"/>
                  </a:lnTo>
                  <a:lnTo>
                    <a:pt x="162069" y="70597"/>
                  </a:lnTo>
                  <a:lnTo>
                    <a:pt x="200335" y="46167"/>
                  </a:lnTo>
                  <a:lnTo>
                    <a:pt x="241422" y="26522"/>
                  </a:lnTo>
                  <a:lnTo>
                    <a:pt x="284974" y="12034"/>
                  </a:lnTo>
                  <a:lnTo>
                    <a:pt x="330639" y="3070"/>
                  </a:lnTo>
                  <a:lnTo>
                    <a:pt x="378061" y="0"/>
                  </a:lnTo>
                  <a:lnTo>
                    <a:pt x="425486" y="3070"/>
                  </a:lnTo>
                  <a:lnTo>
                    <a:pt x="471152" y="12034"/>
                  </a:lnTo>
                  <a:lnTo>
                    <a:pt x="514706" y="26522"/>
                  </a:lnTo>
                  <a:lnTo>
                    <a:pt x="555794" y="46167"/>
                  </a:lnTo>
                  <a:lnTo>
                    <a:pt x="594061" y="70597"/>
                  </a:lnTo>
                  <a:lnTo>
                    <a:pt x="629152" y="99445"/>
                  </a:lnTo>
                  <a:lnTo>
                    <a:pt x="660714" y="132341"/>
                  </a:lnTo>
                  <a:lnTo>
                    <a:pt x="688392" y="168916"/>
                  </a:lnTo>
                  <a:lnTo>
                    <a:pt x="711832" y="208801"/>
                  </a:lnTo>
                  <a:lnTo>
                    <a:pt x="730680" y="251626"/>
                  </a:lnTo>
                  <a:lnTo>
                    <a:pt x="744582" y="297023"/>
                  </a:lnTo>
                  <a:lnTo>
                    <a:pt x="753182" y="344621"/>
                  </a:lnTo>
                  <a:lnTo>
                    <a:pt x="756128" y="394053"/>
                  </a:lnTo>
                  <a:lnTo>
                    <a:pt x="753182" y="443485"/>
                  </a:lnTo>
                  <a:lnTo>
                    <a:pt x="744582" y="491085"/>
                  </a:lnTo>
                  <a:lnTo>
                    <a:pt x="730680" y="536482"/>
                  </a:lnTo>
                  <a:lnTo>
                    <a:pt x="711832" y="579309"/>
                  </a:lnTo>
                  <a:lnTo>
                    <a:pt x="688392" y="619195"/>
                  </a:lnTo>
                  <a:lnTo>
                    <a:pt x="660714" y="655771"/>
                  </a:lnTo>
                  <a:lnTo>
                    <a:pt x="629152" y="688669"/>
                  </a:lnTo>
                  <a:lnTo>
                    <a:pt x="594061" y="717519"/>
                  </a:lnTo>
                  <a:lnTo>
                    <a:pt x="555794" y="741951"/>
                  </a:lnTo>
                  <a:lnTo>
                    <a:pt x="514707" y="761597"/>
                  </a:lnTo>
                  <a:lnTo>
                    <a:pt x="471152" y="776087"/>
                  </a:lnTo>
                  <a:lnTo>
                    <a:pt x="425486" y="785051"/>
                  </a:lnTo>
                  <a:lnTo>
                    <a:pt x="378061" y="788121"/>
                  </a:lnTo>
                  <a:lnTo>
                    <a:pt x="330639" y="785051"/>
                  </a:lnTo>
                  <a:lnTo>
                    <a:pt x="284975" y="776087"/>
                  </a:lnTo>
                  <a:lnTo>
                    <a:pt x="241422" y="761597"/>
                  </a:lnTo>
                  <a:lnTo>
                    <a:pt x="200335" y="741951"/>
                  </a:lnTo>
                  <a:lnTo>
                    <a:pt x="162069" y="717519"/>
                  </a:lnTo>
                  <a:lnTo>
                    <a:pt x="126978" y="688669"/>
                  </a:lnTo>
                  <a:lnTo>
                    <a:pt x="95416" y="655771"/>
                  </a:lnTo>
                  <a:lnTo>
                    <a:pt x="67737" y="619195"/>
                  </a:lnTo>
                  <a:lnTo>
                    <a:pt x="44297" y="579309"/>
                  </a:lnTo>
                  <a:lnTo>
                    <a:pt x="25448" y="536482"/>
                  </a:lnTo>
                  <a:lnTo>
                    <a:pt x="11546" y="491085"/>
                  </a:lnTo>
                  <a:lnTo>
                    <a:pt x="2945" y="443485"/>
                  </a:lnTo>
                  <a:lnTo>
                    <a:pt x="0" y="394053"/>
                  </a:lnTo>
                  <a:close/>
                </a:path>
              </a:pathLst>
            </a:custGeom>
            <a:ln w="107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1"/>
            <p:cNvSpPr/>
            <p:nvPr/>
          </p:nvSpPr>
          <p:spPr>
            <a:xfrm>
              <a:off x="3150107" y="2608771"/>
              <a:ext cx="892658" cy="9304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2"/>
            <p:cNvSpPr/>
            <p:nvPr/>
          </p:nvSpPr>
          <p:spPr>
            <a:xfrm>
              <a:off x="3208279" y="2656643"/>
              <a:ext cx="756285" cy="788670"/>
            </a:xfrm>
            <a:custGeom>
              <a:avLst/>
              <a:gdLst/>
              <a:ahLst/>
              <a:cxnLst/>
              <a:rect l="l" t="t" r="r" b="b"/>
              <a:pathLst>
                <a:path w="756285" h="788670">
                  <a:moveTo>
                    <a:pt x="378061" y="0"/>
                  </a:moveTo>
                  <a:lnTo>
                    <a:pt x="330639" y="3070"/>
                  </a:lnTo>
                  <a:lnTo>
                    <a:pt x="284974" y="12036"/>
                  </a:lnTo>
                  <a:lnTo>
                    <a:pt x="241422" y="26528"/>
                  </a:lnTo>
                  <a:lnTo>
                    <a:pt x="200335" y="46176"/>
                  </a:lnTo>
                  <a:lnTo>
                    <a:pt x="162069" y="70610"/>
                  </a:lnTo>
                  <a:lnTo>
                    <a:pt x="126978" y="99462"/>
                  </a:lnTo>
                  <a:lnTo>
                    <a:pt x="95416" y="132361"/>
                  </a:lnTo>
                  <a:lnTo>
                    <a:pt x="67737" y="168939"/>
                  </a:lnTo>
                  <a:lnTo>
                    <a:pt x="44297" y="208825"/>
                  </a:lnTo>
                  <a:lnTo>
                    <a:pt x="25448" y="251651"/>
                  </a:lnTo>
                  <a:lnTo>
                    <a:pt x="11546" y="297046"/>
                  </a:lnTo>
                  <a:lnTo>
                    <a:pt x="2945" y="344642"/>
                  </a:lnTo>
                  <a:lnTo>
                    <a:pt x="0" y="394068"/>
                  </a:lnTo>
                  <a:lnTo>
                    <a:pt x="2945" y="443494"/>
                  </a:lnTo>
                  <a:lnTo>
                    <a:pt x="11546" y="491089"/>
                  </a:lnTo>
                  <a:lnTo>
                    <a:pt x="25448" y="536485"/>
                  </a:lnTo>
                  <a:lnTo>
                    <a:pt x="44297" y="579310"/>
                  </a:lnTo>
                  <a:lnTo>
                    <a:pt x="67737" y="619197"/>
                  </a:lnTo>
                  <a:lnTo>
                    <a:pt x="95416" y="655774"/>
                  </a:lnTo>
                  <a:lnTo>
                    <a:pt x="126978" y="688674"/>
                  </a:lnTo>
                  <a:lnTo>
                    <a:pt x="162069" y="717525"/>
                  </a:lnTo>
                  <a:lnTo>
                    <a:pt x="200335" y="741960"/>
                  </a:lnTo>
                  <a:lnTo>
                    <a:pt x="241422" y="761608"/>
                  </a:lnTo>
                  <a:lnTo>
                    <a:pt x="284975" y="776099"/>
                  </a:lnTo>
                  <a:lnTo>
                    <a:pt x="330639" y="785065"/>
                  </a:lnTo>
                  <a:lnTo>
                    <a:pt x="378061" y="788136"/>
                  </a:lnTo>
                  <a:lnTo>
                    <a:pt x="425486" y="785065"/>
                  </a:lnTo>
                  <a:lnTo>
                    <a:pt x="471152" y="776099"/>
                  </a:lnTo>
                  <a:lnTo>
                    <a:pt x="514707" y="761608"/>
                  </a:lnTo>
                  <a:lnTo>
                    <a:pt x="555794" y="741960"/>
                  </a:lnTo>
                  <a:lnTo>
                    <a:pt x="594061" y="717525"/>
                  </a:lnTo>
                  <a:lnTo>
                    <a:pt x="629152" y="688674"/>
                  </a:lnTo>
                  <a:lnTo>
                    <a:pt x="660714" y="655774"/>
                  </a:lnTo>
                  <a:lnTo>
                    <a:pt x="688392" y="619197"/>
                  </a:lnTo>
                  <a:lnTo>
                    <a:pt x="711832" y="579310"/>
                  </a:lnTo>
                  <a:lnTo>
                    <a:pt x="730680" y="536485"/>
                  </a:lnTo>
                  <a:lnTo>
                    <a:pt x="744582" y="491090"/>
                  </a:lnTo>
                  <a:lnTo>
                    <a:pt x="753182" y="443494"/>
                  </a:lnTo>
                  <a:lnTo>
                    <a:pt x="756128" y="394068"/>
                  </a:lnTo>
                  <a:lnTo>
                    <a:pt x="753182" y="344642"/>
                  </a:lnTo>
                  <a:lnTo>
                    <a:pt x="744582" y="297046"/>
                  </a:lnTo>
                  <a:lnTo>
                    <a:pt x="730680" y="251651"/>
                  </a:lnTo>
                  <a:lnTo>
                    <a:pt x="711832" y="208825"/>
                  </a:lnTo>
                  <a:lnTo>
                    <a:pt x="688392" y="168939"/>
                  </a:lnTo>
                  <a:lnTo>
                    <a:pt x="660714" y="132361"/>
                  </a:lnTo>
                  <a:lnTo>
                    <a:pt x="629152" y="99462"/>
                  </a:lnTo>
                  <a:lnTo>
                    <a:pt x="594061" y="70610"/>
                  </a:lnTo>
                  <a:lnTo>
                    <a:pt x="555794" y="46176"/>
                  </a:lnTo>
                  <a:lnTo>
                    <a:pt x="514706" y="26528"/>
                  </a:lnTo>
                  <a:lnTo>
                    <a:pt x="471152" y="12036"/>
                  </a:lnTo>
                  <a:lnTo>
                    <a:pt x="425486" y="3070"/>
                  </a:lnTo>
                  <a:lnTo>
                    <a:pt x="378061" y="0"/>
                  </a:lnTo>
                  <a:close/>
                </a:path>
              </a:pathLst>
            </a:custGeom>
            <a:solidFill>
              <a:srgbClr val="DEEB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3"/>
            <p:cNvSpPr/>
            <p:nvPr/>
          </p:nvSpPr>
          <p:spPr>
            <a:xfrm>
              <a:off x="3208279" y="2656643"/>
              <a:ext cx="756285" cy="788670"/>
            </a:xfrm>
            <a:custGeom>
              <a:avLst/>
              <a:gdLst/>
              <a:ahLst/>
              <a:cxnLst/>
              <a:rect l="l" t="t" r="r" b="b"/>
              <a:pathLst>
                <a:path w="756285" h="788670">
                  <a:moveTo>
                    <a:pt x="0" y="394068"/>
                  </a:moveTo>
                  <a:lnTo>
                    <a:pt x="2945" y="344642"/>
                  </a:lnTo>
                  <a:lnTo>
                    <a:pt x="11546" y="297046"/>
                  </a:lnTo>
                  <a:lnTo>
                    <a:pt x="25448" y="251651"/>
                  </a:lnTo>
                  <a:lnTo>
                    <a:pt x="44297" y="208825"/>
                  </a:lnTo>
                  <a:lnTo>
                    <a:pt x="67737" y="168939"/>
                  </a:lnTo>
                  <a:lnTo>
                    <a:pt x="95416" y="132361"/>
                  </a:lnTo>
                  <a:lnTo>
                    <a:pt x="126978" y="99462"/>
                  </a:lnTo>
                  <a:lnTo>
                    <a:pt x="162069" y="70610"/>
                  </a:lnTo>
                  <a:lnTo>
                    <a:pt x="200335" y="46176"/>
                  </a:lnTo>
                  <a:lnTo>
                    <a:pt x="241422" y="26528"/>
                  </a:lnTo>
                  <a:lnTo>
                    <a:pt x="284974" y="12036"/>
                  </a:lnTo>
                  <a:lnTo>
                    <a:pt x="330639" y="3070"/>
                  </a:lnTo>
                  <a:lnTo>
                    <a:pt x="378061" y="0"/>
                  </a:lnTo>
                  <a:lnTo>
                    <a:pt x="425486" y="3070"/>
                  </a:lnTo>
                  <a:lnTo>
                    <a:pt x="471152" y="12036"/>
                  </a:lnTo>
                  <a:lnTo>
                    <a:pt x="514706" y="26528"/>
                  </a:lnTo>
                  <a:lnTo>
                    <a:pt x="555794" y="46176"/>
                  </a:lnTo>
                  <a:lnTo>
                    <a:pt x="594061" y="70610"/>
                  </a:lnTo>
                  <a:lnTo>
                    <a:pt x="629152" y="99462"/>
                  </a:lnTo>
                  <a:lnTo>
                    <a:pt x="660714" y="132361"/>
                  </a:lnTo>
                  <a:lnTo>
                    <a:pt x="688392" y="168939"/>
                  </a:lnTo>
                  <a:lnTo>
                    <a:pt x="711832" y="208825"/>
                  </a:lnTo>
                  <a:lnTo>
                    <a:pt x="730680" y="251651"/>
                  </a:lnTo>
                  <a:lnTo>
                    <a:pt x="744582" y="297046"/>
                  </a:lnTo>
                  <a:lnTo>
                    <a:pt x="753182" y="344642"/>
                  </a:lnTo>
                  <a:lnTo>
                    <a:pt x="756128" y="394068"/>
                  </a:lnTo>
                  <a:lnTo>
                    <a:pt x="753182" y="443494"/>
                  </a:lnTo>
                  <a:lnTo>
                    <a:pt x="744582" y="491090"/>
                  </a:lnTo>
                  <a:lnTo>
                    <a:pt x="730680" y="536485"/>
                  </a:lnTo>
                  <a:lnTo>
                    <a:pt x="711832" y="579310"/>
                  </a:lnTo>
                  <a:lnTo>
                    <a:pt x="688392" y="619197"/>
                  </a:lnTo>
                  <a:lnTo>
                    <a:pt x="660714" y="655774"/>
                  </a:lnTo>
                  <a:lnTo>
                    <a:pt x="629152" y="688674"/>
                  </a:lnTo>
                  <a:lnTo>
                    <a:pt x="594061" y="717525"/>
                  </a:lnTo>
                  <a:lnTo>
                    <a:pt x="555794" y="741960"/>
                  </a:lnTo>
                  <a:lnTo>
                    <a:pt x="514707" y="761608"/>
                  </a:lnTo>
                  <a:lnTo>
                    <a:pt x="471152" y="776099"/>
                  </a:lnTo>
                  <a:lnTo>
                    <a:pt x="425486" y="785065"/>
                  </a:lnTo>
                  <a:lnTo>
                    <a:pt x="378061" y="788136"/>
                  </a:lnTo>
                  <a:lnTo>
                    <a:pt x="330639" y="785065"/>
                  </a:lnTo>
                  <a:lnTo>
                    <a:pt x="284975" y="776099"/>
                  </a:lnTo>
                  <a:lnTo>
                    <a:pt x="241422" y="761608"/>
                  </a:lnTo>
                  <a:lnTo>
                    <a:pt x="200335" y="741960"/>
                  </a:lnTo>
                  <a:lnTo>
                    <a:pt x="162069" y="717525"/>
                  </a:lnTo>
                  <a:lnTo>
                    <a:pt x="126978" y="688674"/>
                  </a:lnTo>
                  <a:lnTo>
                    <a:pt x="95416" y="655774"/>
                  </a:lnTo>
                  <a:lnTo>
                    <a:pt x="67737" y="619197"/>
                  </a:lnTo>
                  <a:lnTo>
                    <a:pt x="44297" y="579310"/>
                  </a:lnTo>
                  <a:lnTo>
                    <a:pt x="25448" y="536485"/>
                  </a:lnTo>
                  <a:lnTo>
                    <a:pt x="11546" y="491089"/>
                  </a:lnTo>
                  <a:lnTo>
                    <a:pt x="2945" y="443494"/>
                  </a:lnTo>
                  <a:lnTo>
                    <a:pt x="0" y="394068"/>
                  </a:lnTo>
                  <a:close/>
                </a:path>
              </a:pathLst>
            </a:custGeom>
            <a:ln w="107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2855094" y="915293"/>
            <a:ext cx="630230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-</a:t>
            </a:r>
            <a:r>
              <a:rPr lang="en-US" sz="2400" dirty="0"/>
              <a:t>Designed to </a:t>
            </a:r>
            <a:r>
              <a:rPr lang="en-US" sz="2400" b="1" dirty="0"/>
              <a:t>distribute and manage large data loads</a:t>
            </a:r>
            <a:r>
              <a:rPr lang="en-US" sz="2400" dirty="0"/>
              <a:t> across multiple nodes in a </a:t>
            </a:r>
            <a:r>
              <a:rPr lang="en-US" sz="2400" b="1" dirty="0"/>
              <a:t>cluster constituted of commodity hardware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-</a:t>
            </a:r>
            <a:r>
              <a:rPr lang="en-US" sz="2400" b="1" dirty="0"/>
              <a:t>Does NOT have a master slave architecture-NOT have a single point of failure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-Graceful degradation </a:t>
            </a:r>
            <a:r>
              <a:rPr lang="en-US" sz="2400" b="1" dirty="0"/>
              <a:t>where everything does not </a:t>
            </a:r>
            <a:r>
              <a:rPr lang="en-US" sz="2400" dirty="0"/>
              <a:t>come </a:t>
            </a:r>
            <a:r>
              <a:rPr lang="en-US" sz="2400" b="1" dirty="0"/>
              <a:t>crashing at any instant owing a node failure</a:t>
            </a:r>
          </a:p>
          <a:p>
            <a:pPr algn="just"/>
            <a:endParaRPr lang="en-US" sz="2400" dirty="0"/>
          </a:p>
          <a:p>
            <a:pPr marL="285750" indent="-285750" algn="just">
              <a:buFontTx/>
              <a:buChar char="-"/>
            </a:pPr>
            <a:r>
              <a:rPr lang="en-US" sz="2400" dirty="0"/>
              <a:t>Ensures </a:t>
            </a:r>
            <a:r>
              <a:rPr lang="en-US" sz="2400" b="1" dirty="0"/>
              <a:t>data is distributed across all nodes </a:t>
            </a:r>
            <a:r>
              <a:rPr lang="en-US" sz="2400" dirty="0"/>
              <a:t>in the cluster</a:t>
            </a:r>
          </a:p>
          <a:p>
            <a:pPr marL="285750" indent="-285750" algn="just">
              <a:buFontTx/>
              <a:buChar char="-"/>
            </a:pPr>
            <a:endParaRPr lang="en-US" sz="2400" dirty="0"/>
          </a:p>
          <a:p>
            <a:pPr marL="285750" indent="-285750" algn="just">
              <a:buFontTx/>
              <a:buChar char="-"/>
            </a:pPr>
            <a:r>
              <a:rPr lang="en-US" sz="2400" dirty="0"/>
              <a:t> </a:t>
            </a:r>
            <a:r>
              <a:rPr lang="en-US" sz="2400" b="1" dirty="0"/>
              <a:t>Each node exchange information across the cluster every second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629631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7504" y="620688"/>
            <a:ext cx="8640961" cy="15370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16" y="2492896"/>
            <a:ext cx="8964488" cy="349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95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83796"/>
            <a:ext cx="9036496" cy="409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774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2696"/>
            <a:ext cx="8964488" cy="188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96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1556790"/>
            <a:ext cx="8892480" cy="11813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23528" y="3200341"/>
            <a:ext cx="8136904" cy="4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5060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79510" y="348489"/>
            <a:ext cx="8712969" cy="616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25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2" y="1949083"/>
            <a:ext cx="8748465" cy="295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074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3104" y="-32582"/>
            <a:ext cx="9937104" cy="811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001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4544" y="0"/>
            <a:ext cx="9793088" cy="664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56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3" y="116632"/>
            <a:ext cx="9011264" cy="13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79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23528" y="2252"/>
            <a:ext cx="8640960" cy="662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75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7504" y="260648"/>
            <a:ext cx="531369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</a:t>
            </a:r>
            <a:r>
              <a:rPr lang="en-US" sz="2400" b="1" dirty="0"/>
              <a:t>. </a:t>
            </a:r>
            <a:r>
              <a:rPr lang="en-US" sz="3200" dirty="0"/>
              <a:t>Gossip and Failure Detection </a:t>
            </a:r>
          </a:p>
          <a:p>
            <a:endParaRPr lang="en-US" sz="2400" b="1" dirty="0"/>
          </a:p>
        </p:txBody>
      </p:sp>
      <p:sp>
        <p:nvSpPr>
          <p:cNvPr id="3" name="Rectangle 2"/>
          <p:cNvSpPr/>
          <p:nvPr/>
        </p:nvSpPr>
        <p:spPr>
          <a:xfrm>
            <a:off x="400545" y="906979"/>
            <a:ext cx="828092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Gossip protocol is </a:t>
            </a:r>
            <a:r>
              <a:rPr lang="en-US" sz="2400" b="1" dirty="0"/>
              <a:t>used for intra ring communication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Peer to peer communication protocol which </a:t>
            </a:r>
            <a:r>
              <a:rPr lang="en-US" sz="2400" b="1" dirty="0"/>
              <a:t>eases the discovery and sharing of location and state information with other nodes in the cluster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A node only </a:t>
            </a:r>
            <a:r>
              <a:rPr lang="en-US" sz="2400" b="1" dirty="0"/>
              <a:t>has to send out the communication to a  subset of other nodes </a:t>
            </a:r>
            <a:endParaRPr lang="en-IN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905672"/>
            <a:ext cx="7570859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0676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8" y="260648"/>
            <a:ext cx="9144001" cy="659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0168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632"/>
            <a:ext cx="9144000" cy="662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803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-5"/>
            <a:ext cx="9144000" cy="818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257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9144000" cy="66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3517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632"/>
            <a:ext cx="9036496" cy="674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60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712"/>
            <a:ext cx="9144000" cy="268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8277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" y="88077"/>
            <a:ext cx="9144000" cy="668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297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404664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4" y="915415"/>
            <a:ext cx="8358523" cy="18184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894" y="2924944"/>
            <a:ext cx="9157014" cy="231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506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346" y="116632"/>
            <a:ext cx="8763810" cy="13332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96" y="1426374"/>
            <a:ext cx="9150896" cy="531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1357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51520" y="404664"/>
            <a:ext cx="8640960" cy="2160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67543" y="2636912"/>
            <a:ext cx="8424937" cy="398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166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520" y="332656"/>
            <a:ext cx="2562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3. </a:t>
            </a:r>
            <a:r>
              <a:rPr lang="en-US" sz="3200" dirty="0" err="1"/>
              <a:t>Partitioner</a:t>
            </a:r>
            <a:r>
              <a:rPr lang="en-US" sz="3200" dirty="0"/>
              <a:t>  </a:t>
            </a:r>
          </a:p>
        </p:txBody>
      </p:sp>
      <p:sp>
        <p:nvSpPr>
          <p:cNvPr id="3" name="Rectangle 2"/>
          <p:cNvSpPr/>
          <p:nvPr/>
        </p:nvSpPr>
        <p:spPr>
          <a:xfrm>
            <a:off x="284014" y="1052736"/>
            <a:ext cx="853645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</a:t>
            </a:r>
            <a:r>
              <a:rPr lang="en-US" sz="2400" dirty="0" err="1"/>
              <a:t>partioner</a:t>
            </a:r>
            <a:r>
              <a:rPr lang="en-US" sz="2400" dirty="0"/>
              <a:t> </a:t>
            </a:r>
            <a:r>
              <a:rPr lang="en-US" sz="2400" b="1" dirty="0"/>
              <a:t>takes a call on how to distribute data on the various nodes in the cluster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also </a:t>
            </a:r>
            <a:r>
              <a:rPr lang="en-US" sz="2400" b="1" dirty="0"/>
              <a:t>determines the node on which to place the very first copy of the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 </a:t>
            </a:r>
            <a:r>
              <a:rPr lang="en-US" sz="2400" b="1" dirty="0" err="1"/>
              <a:t>partitioner</a:t>
            </a:r>
            <a:r>
              <a:rPr lang="en-US" sz="2400" b="1" dirty="0"/>
              <a:t> is a hash function is used to compute the token of the </a:t>
            </a:r>
            <a:r>
              <a:rPr lang="en-US" sz="2400" b="1" dirty="0" err="1"/>
              <a:t>partion</a:t>
            </a:r>
            <a:r>
              <a:rPr lang="en-US" sz="2400" b="1" dirty="0"/>
              <a:t> key</a:t>
            </a:r>
          </a:p>
        </p:txBody>
      </p:sp>
    </p:spTree>
    <p:extLst>
      <p:ext uri="{BB962C8B-B14F-4D97-AF65-F5344CB8AC3E}">
        <p14:creationId xmlns:p14="http://schemas.microsoft.com/office/powerpoint/2010/main" val="1283090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79510" y="188640"/>
            <a:ext cx="8739515" cy="7200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556792"/>
            <a:ext cx="7011937" cy="345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71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5" y="260648"/>
            <a:ext cx="8859075" cy="387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5108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404664"/>
            <a:ext cx="9073008" cy="307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749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404664"/>
            <a:ext cx="8496944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232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11560" y="620687"/>
            <a:ext cx="8280920" cy="339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4973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7504" y="260647"/>
            <a:ext cx="8928992" cy="40904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077072"/>
            <a:ext cx="7776864" cy="245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0906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7" y="188640"/>
            <a:ext cx="8352928" cy="19943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68631" y="2708920"/>
            <a:ext cx="8820472" cy="329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430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7504" y="692696"/>
            <a:ext cx="8712969" cy="402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952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61764" y="0"/>
            <a:ext cx="8820472" cy="42682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89040"/>
            <a:ext cx="8532440" cy="212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755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71" y="620688"/>
            <a:ext cx="8964489" cy="565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681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3528" y="476672"/>
            <a:ext cx="770485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4. Replication factor </a:t>
            </a:r>
          </a:p>
          <a:p>
            <a:endParaRPr lang="en-IN" sz="3200" dirty="0"/>
          </a:p>
        </p:txBody>
      </p:sp>
      <p:pic>
        <p:nvPicPr>
          <p:cNvPr id="4098" name="Picture 2" descr="Cassandra Architecture &amp; Replication Factor Strategy Tutoria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33825" y="4497362"/>
            <a:ext cx="5210175" cy="2360638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4374670" y="3244334"/>
            <a:ext cx="394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rti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23528" y="1124297"/>
            <a:ext cx="882047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2800" b="1" dirty="0"/>
              <a:t>Node  </a:t>
            </a:r>
            <a:r>
              <a:rPr lang="en-IN" sz="2800" dirty="0" err="1"/>
              <a:t>Node</a:t>
            </a:r>
            <a:r>
              <a:rPr lang="en-IN" sz="2800" dirty="0"/>
              <a:t> is the </a:t>
            </a:r>
            <a:r>
              <a:rPr lang="en-IN" sz="2800" b="1" dirty="0"/>
              <a:t>place where data is sto</a:t>
            </a:r>
            <a:r>
              <a:rPr lang="en-IN" sz="2800" dirty="0"/>
              <a:t>red. It is the basic component of Cassandra.</a:t>
            </a:r>
          </a:p>
          <a:p>
            <a:pPr algn="just"/>
            <a:endParaRPr lang="en-IN" sz="2800" dirty="0"/>
          </a:p>
          <a:p>
            <a:pPr algn="just"/>
            <a:r>
              <a:rPr lang="en-IN" sz="2800" b="1" dirty="0"/>
              <a:t>Data </a:t>
            </a:r>
            <a:r>
              <a:rPr lang="en-IN" sz="2800" b="1" dirty="0" err="1"/>
              <a:t>Center</a:t>
            </a:r>
            <a:r>
              <a:rPr lang="en-IN" sz="2800" b="1" dirty="0"/>
              <a:t> </a:t>
            </a:r>
            <a:r>
              <a:rPr lang="en-IN" sz="2800" dirty="0"/>
              <a:t>A </a:t>
            </a:r>
            <a:r>
              <a:rPr lang="en-IN" sz="2800" b="1" dirty="0"/>
              <a:t>collection of nodes</a:t>
            </a:r>
            <a:r>
              <a:rPr lang="en-IN" sz="2800" dirty="0"/>
              <a:t> are called data </a:t>
            </a:r>
            <a:r>
              <a:rPr lang="en-IN" sz="2800" dirty="0" err="1"/>
              <a:t>center</a:t>
            </a:r>
            <a:r>
              <a:rPr lang="en-IN" sz="2800" dirty="0"/>
              <a:t>. Many nodes are categorized as a data </a:t>
            </a:r>
            <a:r>
              <a:rPr lang="en-IN" sz="2800" dirty="0" err="1"/>
              <a:t>center</a:t>
            </a:r>
            <a:r>
              <a:rPr lang="en-IN" sz="2800" dirty="0"/>
              <a:t>.</a:t>
            </a:r>
          </a:p>
          <a:p>
            <a:pPr algn="just"/>
            <a:endParaRPr lang="en-IN" sz="2800" b="1" dirty="0"/>
          </a:p>
          <a:p>
            <a:pPr algn="just"/>
            <a:r>
              <a:rPr lang="en-IN" sz="2800" b="1" dirty="0"/>
              <a:t>Cluster </a:t>
            </a:r>
            <a:r>
              <a:rPr lang="en-IN" sz="2800" dirty="0"/>
              <a:t>The cluster is the collection of many data </a:t>
            </a:r>
            <a:r>
              <a:rPr lang="en-IN" sz="2800" dirty="0" err="1"/>
              <a:t>centers</a:t>
            </a:r>
            <a:r>
              <a:rPr lang="en-IN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63431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2649"/>
            <a:ext cx="8820472" cy="651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9643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51520" y="404664"/>
            <a:ext cx="9036496" cy="411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166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14290" y="-16077"/>
            <a:ext cx="9158290" cy="666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9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88640"/>
            <a:ext cx="8892480" cy="43204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598" y="4293096"/>
            <a:ext cx="9324528" cy="119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3429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88640"/>
            <a:ext cx="8856984" cy="666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8277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332656"/>
            <a:ext cx="8712968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6091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3068960"/>
            <a:ext cx="8820472" cy="27946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79512" y="404664"/>
            <a:ext cx="9252520" cy="163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139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79512" y="620688"/>
            <a:ext cx="8568953" cy="2439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90241" y="3501008"/>
            <a:ext cx="8820472" cy="24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729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51521" y="548680"/>
            <a:ext cx="8568952" cy="22992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25760" y="3212976"/>
            <a:ext cx="8820473" cy="283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299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1" y="1352038"/>
            <a:ext cx="9036497" cy="415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07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8520" y="-18417"/>
            <a:ext cx="9001000" cy="84946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b="1" dirty="0"/>
          </a:p>
          <a:p>
            <a:pPr algn="just">
              <a:buFont typeface="Arial" pitchFamily="34" charset="0"/>
              <a:buChar char="•"/>
            </a:pPr>
            <a:r>
              <a:rPr lang="en-IN" sz="2400" dirty="0"/>
              <a:t>As </a:t>
            </a:r>
            <a:r>
              <a:rPr lang="en-IN" sz="2400" b="1" dirty="0"/>
              <a:t>hardware problem can occur </a:t>
            </a:r>
            <a:r>
              <a:rPr lang="en-IN" sz="2400" dirty="0"/>
              <a:t>or </a:t>
            </a:r>
            <a:r>
              <a:rPr lang="en-IN" sz="2400" b="1" dirty="0"/>
              <a:t>link can be down at any time during data process</a:t>
            </a:r>
            <a:r>
              <a:rPr lang="en-IN" sz="2400" dirty="0"/>
              <a:t>, a </a:t>
            </a:r>
            <a:r>
              <a:rPr lang="en-IN" sz="2400" b="1" dirty="0"/>
              <a:t>solution is required to provide a backup when the problem has occurred. </a:t>
            </a:r>
          </a:p>
          <a:p>
            <a:pPr algn="just">
              <a:buFont typeface="Arial" pitchFamily="34" charset="0"/>
              <a:buChar char="•"/>
            </a:pPr>
            <a:endParaRPr lang="en-IN" sz="2400" dirty="0"/>
          </a:p>
          <a:p>
            <a:pPr algn="just">
              <a:buFont typeface="Arial" pitchFamily="34" charset="0"/>
              <a:buChar char="•"/>
            </a:pPr>
            <a:r>
              <a:rPr lang="en-IN" sz="2400" dirty="0"/>
              <a:t>So </a:t>
            </a:r>
            <a:r>
              <a:rPr lang="en-IN" sz="2400" b="1" dirty="0"/>
              <a:t>data is replicated for assuring no single point of failure</a:t>
            </a:r>
            <a:r>
              <a:rPr lang="en-IN" sz="2400" dirty="0"/>
              <a:t>.</a:t>
            </a:r>
          </a:p>
          <a:p>
            <a:pPr algn="just">
              <a:buFont typeface="Arial" pitchFamily="34" charset="0"/>
              <a:buChar char="•"/>
            </a:pPr>
            <a:endParaRPr lang="en-IN" sz="2400" dirty="0"/>
          </a:p>
          <a:p>
            <a:pPr algn="just">
              <a:buFont typeface="Arial" pitchFamily="34" charset="0"/>
              <a:buChar char="•"/>
            </a:pPr>
            <a:r>
              <a:rPr lang="en-IN" sz="2400" dirty="0"/>
              <a:t>Cassandra </a:t>
            </a:r>
            <a:r>
              <a:rPr lang="en-IN" sz="2400" b="1" dirty="0"/>
              <a:t>places replicas of data on different nodes based on these two factors.</a:t>
            </a:r>
          </a:p>
          <a:p>
            <a:pPr algn="just"/>
            <a:endParaRPr lang="en-IN" sz="2400" dirty="0"/>
          </a:p>
          <a:p>
            <a:pPr algn="just"/>
            <a:r>
              <a:rPr lang="en-IN" sz="2400" dirty="0"/>
              <a:t>1. Where to place next replica is determined by the </a:t>
            </a:r>
            <a:r>
              <a:rPr lang="en-IN" sz="2400" b="1" dirty="0"/>
              <a:t>Replication Strategy.</a:t>
            </a:r>
          </a:p>
          <a:p>
            <a:pPr algn="just">
              <a:buFont typeface="Arial" pitchFamily="34" charset="0"/>
              <a:buChar char="•"/>
            </a:pPr>
            <a:endParaRPr lang="en-IN" sz="2400" dirty="0"/>
          </a:p>
          <a:p>
            <a:pPr algn="just"/>
            <a:r>
              <a:rPr lang="en-IN" sz="2400" dirty="0"/>
              <a:t>2.While the total number of replicas placed on different nodes is determined by the </a:t>
            </a:r>
            <a:r>
              <a:rPr lang="en-IN" sz="2400" b="1" dirty="0"/>
              <a:t>Replication Factor</a:t>
            </a:r>
            <a:r>
              <a:rPr lang="en-IN" sz="2400" dirty="0"/>
              <a:t>.</a:t>
            </a:r>
          </a:p>
          <a:p>
            <a:pPr algn="just">
              <a:buFont typeface="Arial" pitchFamily="34" charset="0"/>
              <a:buChar char="•"/>
            </a:pPr>
            <a:endParaRPr lang="en-IN" sz="2400" dirty="0"/>
          </a:p>
          <a:p>
            <a:pPr algn="just">
              <a:buFont typeface="Arial" pitchFamily="34" charset="0"/>
              <a:buChar char="•"/>
            </a:pPr>
            <a:r>
              <a:rPr lang="en-IN" sz="2400" b="1" dirty="0"/>
              <a:t>One Replication factor </a:t>
            </a:r>
            <a:r>
              <a:rPr lang="en-IN" sz="2400" dirty="0"/>
              <a:t>means that there is only a single copy of data while three replication factor means that there are three copies of the data on three different nodes.</a:t>
            </a:r>
          </a:p>
          <a:p>
            <a:pPr algn="just">
              <a:buFont typeface="Arial" pitchFamily="34" charset="0"/>
              <a:buChar char="•"/>
            </a:pPr>
            <a:endParaRPr lang="en-IN" sz="2400" dirty="0"/>
          </a:p>
          <a:p>
            <a:pPr algn="just">
              <a:buFont typeface="Arial" pitchFamily="34" charset="0"/>
              <a:buChar char="•"/>
            </a:pPr>
            <a:r>
              <a:rPr lang="en-IN" sz="2400" dirty="0"/>
              <a:t>For ensuring there is no single point of failure, replication </a:t>
            </a:r>
            <a:r>
              <a:rPr lang="en-IN" sz="2400" b="1" dirty="0"/>
              <a:t>factor must be three.</a:t>
            </a:r>
          </a:p>
          <a:p>
            <a:r>
              <a:rPr lang="en-IN" sz="2400" dirty="0"/>
              <a:t>There are two kinds of replication strategies in Cassandra.</a:t>
            </a:r>
          </a:p>
        </p:txBody>
      </p:sp>
    </p:spTree>
    <p:extLst>
      <p:ext uri="{BB962C8B-B14F-4D97-AF65-F5344CB8AC3E}">
        <p14:creationId xmlns:p14="http://schemas.microsoft.com/office/powerpoint/2010/main" val="1983544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4296"/>
            <a:ext cx="8892481" cy="652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0155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09"/>
            <a:ext cx="3635896" cy="4511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709687"/>
            <a:ext cx="9036496" cy="614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3136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404664"/>
            <a:ext cx="8333026" cy="27363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6140" y="3112280"/>
            <a:ext cx="8496945" cy="315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8302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404664"/>
            <a:ext cx="8496945" cy="207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28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7504" y="404663"/>
            <a:ext cx="8640960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2034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47056" y="260648"/>
            <a:ext cx="8496944" cy="15624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1016" y="2636912"/>
            <a:ext cx="9145016" cy="339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8591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476672"/>
            <a:ext cx="8604448" cy="2235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67545" y="3068960"/>
            <a:ext cx="8424936" cy="177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579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16632"/>
            <a:ext cx="8352928" cy="19181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81" y="2034804"/>
            <a:ext cx="9044382" cy="18927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4221088"/>
            <a:ext cx="6351392" cy="205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0639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88640"/>
            <a:ext cx="8964488" cy="503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902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373898"/>
            <a:ext cx="8964488" cy="611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286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006" y="836712"/>
            <a:ext cx="877847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/>
              <a:t>1. </a:t>
            </a:r>
            <a:r>
              <a:rPr lang="en-IN" sz="2400" dirty="0" err="1"/>
              <a:t>SimpleStrategy</a:t>
            </a:r>
            <a:endParaRPr lang="en-IN" sz="2400" dirty="0"/>
          </a:p>
          <a:p>
            <a:endParaRPr lang="en-IN" sz="2400" dirty="0"/>
          </a:p>
          <a:p>
            <a:pPr>
              <a:buFont typeface="Arial" pitchFamily="34" charset="0"/>
              <a:buChar char="•"/>
            </a:pPr>
            <a:r>
              <a:rPr lang="en-IN" sz="2400" dirty="0" err="1"/>
              <a:t>SimpleStrategy</a:t>
            </a:r>
            <a:r>
              <a:rPr lang="en-IN" sz="2400" dirty="0"/>
              <a:t> is </a:t>
            </a:r>
            <a:r>
              <a:rPr lang="en-IN" sz="2400" b="1" dirty="0"/>
              <a:t>used when you have just one data </a:t>
            </a:r>
            <a:r>
              <a:rPr lang="en-IN" sz="2400" b="1" dirty="0" err="1"/>
              <a:t>center</a:t>
            </a:r>
            <a:r>
              <a:rPr lang="en-IN" sz="2400" dirty="0"/>
              <a:t>. </a:t>
            </a:r>
          </a:p>
          <a:p>
            <a:pPr>
              <a:buFont typeface="Arial" pitchFamily="34" charset="0"/>
              <a:buChar char="•"/>
            </a:pPr>
            <a:endParaRPr lang="en-IN" sz="2400" dirty="0"/>
          </a:p>
          <a:p>
            <a:pPr>
              <a:buFont typeface="Arial" pitchFamily="34" charset="0"/>
              <a:buChar char="•"/>
            </a:pPr>
            <a:r>
              <a:rPr lang="en-IN" sz="2400" dirty="0" err="1"/>
              <a:t>SimpleStrategy</a:t>
            </a:r>
            <a:r>
              <a:rPr lang="en-IN" sz="2400" dirty="0"/>
              <a:t> </a:t>
            </a:r>
            <a:r>
              <a:rPr lang="en-IN" sz="2400" b="1" dirty="0"/>
              <a:t>places the first replica on the node selected by the </a:t>
            </a:r>
            <a:r>
              <a:rPr lang="en-IN" sz="2400" b="1" dirty="0" err="1"/>
              <a:t>partitioner</a:t>
            </a:r>
            <a:r>
              <a:rPr lang="en-IN" sz="2400" b="1" dirty="0"/>
              <a:t>. </a:t>
            </a:r>
          </a:p>
          <a:p>
            <a:pPr>
              <a:buFont typeface="Arial" pitchFamily="34" charset="0"/>
              <a:buChar char="•"/>
            </a:pPr>
            <a:endParaRPr lang="en-IN" sz="2400" dirty="0"/>
          </a:p>
          <a:p>
            <a:pPr>
              <a:buFont typeface="Arial" pitchFamily="34" charset="0"/>
              <a:buChar char="•"/>
            </a:pPr>
            <a:r>
              <a:rPr lang="en-IN" sz="2400" dirty="0"/>
              <a:t>After that, </a:t>
            </a:r>
            <a:r>
              <a:rPr lang="en-IN" sz="2400" b="1" dirty="0"/>
              <a:t>remaining replicas are placed in clockwise direction in the Node ring.</a:t>
            </a:r>
          </a:p>
          <a:p>
            <a:pPr>
              <a:buFont typeface="Arial" pitchFamily="34" charset="0"/>
              <a:buChar char="•"/>
            </a:pPr>
            <a:endParaRPr lang="en-IN" sz="2400" dirty="0"/>
          </a:p>
          <a:p>
            <a:pPr>
              <a:buFont typeface="Arial" pitchFamily="34" charset="0"/>
              <a:buChar char="•"/>
            </a:pPr>
            <a:r>
              <a:rPr lang="en-IN" sz="2400" dirty="0"/>
              <a:t>Here is the pictorial representation of the </a:t>
            </a:r>
            <a:r>
              <a:rPr lang="en-IN" sz="2400" dirty="0" err="1"/>
              <a:t>SimpleStrategy</a:t>
            </a:r>
            <a:r>
              <a:rPr lang="en-IN" sz="2400" dirty="0"/>
              <a:t>.</a:t>
            </a:r>
          </a:p>
        </p:txBody>
      </p:sp>
      <p:pic>
        <p:nvPicPr>
          <p:cNvPr id="1028" name="Picture 4" descr="Cassandra Architecture &amp; Replication Factor Strategy Tutoria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44208" y="4953000"/>
            <a:ext cx="2524125" cy="1905000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>
            <a:off x="539552" y="259777"/>
            <a:ext cx="79928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/>
              <a:t>There are two kinds of replication strategies in Cassandra.</a:t>
            </a:r>
          </a:p>
        </p:txBody>
      </p:sp>
    </p:spTree>
    <p:extLst>
      <p:ext uri="{BB962C8B-B14F-4D97-AF65-F5344CB8AC3E}">
        <p14:creationId xmlns:p14="http://schemas.microsoft.com/office/powerpoint/2010/main" val="172734209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51520" y="983648"/>
            <a:ext cx="8712968" cy="489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079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79512" y="620688"/>
            <a:ext cx="8640960" cy="41285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24332" y="4596843"/>
            <a:ext cx="8496944" cy="226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152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7504" y="692696"/>
            <a:ext cx="9144001" cy="34679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61048"/>
            <a:ext cx="8964488" cy="160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3613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7" y="332656"/>
            <a:ext cx="8568953" cy="22992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501008"/>
            <a:ext cx="8892480" cy="229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511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16633"/>
            <a:ext cx="3528392" cy="4320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908720"/>
            <a:ext cx="8856984" cy="24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695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51520" y="404664"/>
            <a:ext cx="9036496" cy="449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83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" y="812156"/>
            <a:ext cx="8964488" cy="523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7591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260648"/>
            <a:ext cx="9144000" cy="229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24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548680"/>
            <a:ext cx="9144000" cy="444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6236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32656"/>
            <a:ext cx="8568952" cy="151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144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520" y="836712"/>
            <a:ext cx="871296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/>
              <a:t>2. </a:t>
            </a:r>
            <a:r>
              <a:rPr lang="en-IN" sz="2400" dirty="0" err="1"/>
              <a:t>NetworkTopologyStrategy</a:t>
            </a:r>
            <a:endParaRPr lang="en-IN" sz="2400" dirty="0"/>
          </a:p>
          <a:p>
            <a:endParaRPr lang="en-IN" sz="2400" dirty="0"/>
          </a:p>
          <a:p>
            <a:pPr algn="just">
              <a:buFont typeface="Arial" pitchFamily="34" charset="0"/>
              <a:buChar char="•"/>
            </a:pPr>
            <a:r>
              <a:rPr lang="en-IN" sz="2400" dirty="0" err="1"/>
              <a:t>NetworkTopologyStrategy</a:t>
            </a:r>
            <a:r>
              <a:rPr lang="en-IN" sz="2400" dirty="0"/>
              <a:t> </a:t>
            </a:r>
            <a:r>
              <a:rPr lang="en-IN" sz="2400" b="1" dirty="0"/>
              <a:t>is used when you have more than two data </a:t>
            </a:r>
            <a:r>
              <a:rPr lang="en-IN" sz="2400" b="1" dirty="0" err="1"/>
              <a:t>centers</a:t>
            </a:r>
            <a:r>
              <a:rPr lang="en-IN" sz="2400" b="1" dirty="0"/>
              <a:t>.</a:t>
            </a:r>
          </a:p>
          <a:p>
            <a:pPr algn="just">
              <a:buFont typeface="Arial" pitchFamily="34" charset="0"/>
              <a:buChar char="•"/>
            </a:pPr>
            <a:endParaRPr lang="en-IN" sz="2400" dirty="0"/>
          </a:p>
          <a:p>
            <a:pPr algn="just">
              <a:buFont typeface="Arial" pitchFamily="34" charset="0"/>
              <a:buChar char="•"/>
            </a:pPr>
            <a:r>
              <a:rPr lang="en-IN" sz="2400" dirty="0"/>
              <a:t>In </a:t>
            </a:r>
            <a:r>
              <a:rPr lang="en-IN" sz="2400" dirty="0" err="1"/>
              <a:t>NetworkTopologyStrategy</a:t>
            </a:r>
            <a:r>
              <a:rPr lang="en-IN" sz="2400" dirty="0"/>
              <a:t>, </a:t>
            </a:r>
            <a:r>
              <a:rPr lang="en-IN" sz="2400" b="1" dirty="0"/>
              <a:t>replicas are set for each data </a:t>
            </a:r>
            <a:r>
              <a:rPr lang="en-IN" sz="2400" b="1" dirty="0" err="1"/>
              <a:t>center</a:t>
            </a:r>
            <a:r>
              <a:rPr lang="en-IN" sz="2400" b="1" dirty="0"/>
              <a:t> separately. </a:t>
            </a:r>
          </a:p>
          <a:p>
            <a:pPr algn="just">
              <a:buFont typeface="Arial" pitchFamily="34" charset="0"/>
              <a:buChar char="•"/>
            </a:pPr>
            <a:endParaRPr lang="en-IN" sz="2400" dirty="0"/>
          </a:p>
          <a:p>
            <a:pPr algn="just">
              <a:buFont typeface="Arial" pitchFamily="34" charset="0"/>
              <a:buChar char="•"/>
            </a:pPr>
            <a:r>
              <a:rPr lang="en-IN" sz="2400" dirty="0" err="1"/>
              <a:t>NetworkTopologyStrategy</a:t>
            </a:r>
            <a:r>
              <a:rPr lang="en-IN" sz="2400" dirty="0"/>
              <a:t> places </a:t>
            </a:r>
            <a:r>
              <a:rPr lang="en-IN" sz="2400" b="1" dirty="0"/>
              <a:t>replicas in the clockwise direction in the ring until reaches the first node in another rack</a:t>
            </a:r>
            <a:r>
              <a:rPr lang="en-IN" sz="2400" dirty="0"/>
              <a:t>.</a:t>
            </a:r>
          </a:p>
          <a:p>
            <a:pPr algn="just">
              <a:buFont typeface="Arial" pitchFamily="34" charset="0"/>
              <a:buChar char="•"/>
            </a:pPr>
            <a:endParaRPr lang="en-IN" sz="2400" dirty="0"/>
          </a:p>
          <a:p>
            <a:pPr algn="just">
              <a:buFont typeface="Arial" pitchFamily="34" charset="0"/>
              <a:buChar char="•"/>
            </a:pPr>
            <a:r>
              <a:rPr lang="en-IN" sz="2400" dirty="0"/>
              <a:t>This strategy </a:t>
            </a:r>
            <a:r>
              <a:rPr lang="en-IN" sz="2400" b="1" dirty="0"/>
              <a:t>tries to place replicas on different racks in the same data </a:t>
            </a:r>
            <a:r>
              <a:rPr lang="en-IN" sz="2400" b="1" dirty="0" err="1"/>
              <a:t>center</a:t>
            </a:r>
            <a:r>
              <a:rPr lang="en-IN" sz="2400" b="1" dirty="0"/>
              <a:t>. </a:t>
            </a:r>
          </a:p>
          <a:p>
            <a:pPr algn="just">
              <a:buFont typeface="Arial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84902558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F8B5F5-8B53-47CC-81A9-AAC45BDE653E}"/>
              </a:ext>
            </a:extLst>
          </p:cNvPr>
          <p:cNvSpPr txBox="1"/>
          <p:nvPr/>
        </p:nvSpPr>
        <p:spPr>
          <a:xfrm>
            <a:off x="535577" y="1223011"/>
            <a:ext cx="8183880" cy="2377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350" b="1" dirty="0">
                <a:solidFill>
                  <a:srgbClr val="222222"/>
                </a:solidFill>
                <a:latin typeface="Source Sans Pro" panose="020B0503030403020204" pitchFamily="34" charset="0"/>
              </a:rPr>
              <a:t>What Cassandra does not support</a:t>
            </a:r>
          </a:p>
          <a:p>
            <a:pPr algn="l"/>
            <a:r>
              <a:rPr lang="en-US" sz="1350" dirty="0">
                <a:solidFill>
                  <a:srgbClr val="222222"/>
                </a:solidFill>
                <a:latin typeface="Source Sans Pro" panose="020B0503030403020204" pitchFamily="34" charset="0"/>
              </a:rPr>
              <a:t>There are following limitations in Cassandra query language (CQL).</a:t>
            </a:r>
          </a:p>
          <a:p>
            <a:pPr algn="l">
              <a:buFont typeface="+mj-lt"/>
              <a:buAutoNum type="arabicPeriod"/>
            </a:pPr>
            <a:r>
              <a:rPr lang="en-US" sz="1350" dirty="0">
                <a:solidFill>
                  <a:srgbClr val="222222"/>
                </a:solidFill>
                <a:latin typeface="Source Sans Pro" panose="020B0503030403020204" pitchFamily="34" charset="0"/>
              </a:rPr>
              <a:t>CQL does not support aggregation queries like max, min, avg</a:t>
            </a:r>
          </a:p>
          <a:p>
            <a:pPr algn="l">
              <a:buFont typeface="+mj-lt"/>
              <a:buAutoNum type="arabicPeriod"/>
            </a:pPr>
            <a:r>
              <a:rPr lang="en-US" sz="1350" dirty="0">
                <a:solidFill>
                  <a:srgbClr val="222222"/>
                </a:solidFill>
                <a:latin typeface="Source Sans Pro" panose="020B0503030403020204" pitchFamily="34" charset="0"/>
              </a:rPr>
              <a:t>CQL does not support group by, having queries.</a:t>
            </a:r>
          </a:p>
          <a:p>
            <a:pPr algn="l">
              <a:buFont typeface="+mj-lt"/>
              <a:buAutoNum type="arabicPeriod"/>
            </a:pPr>
            <a:r>
              <a:rPr lang="en-US" sz="1350" dirty="0">
                <a:solidFill>
                  <a:srgbClr val="222222"/>
                </a:solidFill>
                <a:latin typeface="Source Sans Pro" panose="020B0503030403020204" pitchFamily="34" charset="0"/>
              </a:rPr>
              <a:t>CQL does not support joins.</a:t>
            </a:r>
          </a:p>
          <a:p>
            <a:pPr algn="l">
              <a:buFont typeface="+mj-lt"/>
              <a:buAutoNum type="arabicPeriod"/>
            </a:pPr>
            <a:r>
              <a:rPr lang="en-US" sz="1350" dirty="0">
                <a:solidFill>
                  <a:srgbClr val="222222"/>
                </a:solidFill>
                <a:latin typeface="Source Sans Pro" panose="020B0503030403020204" pitchFamily="34" charset="0"/>
              </a:rPr>
              <a:t>CQL does not support OR queries.</a:t>
            </a:r>
          </a:p>
          <a:p>
            <a:pPr algn="l">
              <a:buFont typeface="+mj-lt"/>
              <a:buAutoNum type="arabicPeriod"/>
            </a:pPr>
            <a:r>
              <a:rPr lang="en-US" sz="1350" dirty="0">
                <a:solidFill>
                  <a:srgbClr val="222222"/>
                </a:solidFill>
                <a:latin typeface="Source Sans Pro" panose="020B0503030403020204" pitchFamily="34" charset="0"/>
              </a:rPr>
              <a:t>CQL does not support wildcard queries.</a:t>
            </a:r>
          </a:p>
          <a:p>
            <a:pPr algn="l">
              <a:buFont typeface="+mj-lt"/>
              <a:buAutoNum type="arabicPeriod"/>
            </a:pPr>
            <a:r>
              <a:rPr lang="en-US" sz="1350" dirty="0">
                <a:solidFill>
                  <a:srgbClr val="222222"/>
                </a:solidFill>
                <a:latin typeface="Source Sans Pro" panose="020B0503030403020204" pitchFamily="34" charset="0"/>
              </a:rPr>
              <a:t>CQL does not support Union, Intersection queries.</a:t>
            </a:r>
          </a:p>
          <a:p>
            <a:pPr algn="l">
              <a:buFont typeface="+mj-lt"/>
              <a:buAutoNum type="arabicPeriod"/>
            </a:pPr>
            <a:r>
              <a:rPr lang="en-US" sz="1350" dirty="0">
                <a:solidFill>
                  <a:srgbClr val="222222"/>
                </a:solidFill>
                <a:latin typeface="Source Sans Pro" panose="020B0503030403020204" pitchFamily="34" charset="0"/>
              </a:rPr>
              <a:t>Table columns cannot be filtered without creating the index.</a:t>
            </a:r>
          </a:p>
          <a:p>
            <a:pPr algn="l">
              <a:buFont typeface="+mj-lt"/>
              <a:buAutoNum type="arabicPeriod"/>
            </a:pPr>
            <a:r>
              <a:rPr lang="en-US" sz="1350" dirty="0">
                <a:solidFill>
                  <a:srgbClr val="222222"/>
                </a:solidFill>
                <a:latin typeface="Source Sans Pro" panose="020B0503030403020204" pitchFamily="34" charset="0"/>
              </a:rPr>
              <a:t>Greater than (&gt;) and less than (&lt;) query is only supported on clustering </a:t>
            </a:r>
            <a:r>
              <a:rPr lang="en-US" sz="1350" dirty="0" err="1">
                <a:solidFill>
                  <a:srgbClr val="222222"/>
                </a:solidFill>
                <a:latin typeface="Source Sans Pro" panose="020B0503030403020204" pitchFamily="34" charset="0"/>
              </a:rPr>
              <a:t>column.Cassandra</a:t>
            </a:r>
            <a:r>
              <a:rPr lang="en-US" sz="1350" dirty="0">
                <a:solidFill>
                  <a:srgbClr val="222222"/>
                </a:solidFill>
                <a:latin typeface="Source Sans Pro" panose="020B0503030403020204" pitchFamily="34" charset="0"/>
              </a:rPr>
              <a:t> query language is not suitable for analytics purposes because it has so many limitations.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89B237-B706-4A72-8DC2-49374626D449}"/>
              </a:ext>
            </a:extLst>
          </p:cNvPr>
          <p:cNvSpPr txBox="1"/>
          <p:nvPr/>
        </p:nvSpPr>
        <p:spPr>
          <a:xfrm>
            <a:off x="1051560" y="416081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Create </a:t>
            </a:r>
            <a:r>
              <a:rPr lang="en-US" sz="2400" dirty="0" err="1"/>
              <a:t>keyspace</a:t>
            </a:r>
            <a:r>
              <a:rPr lang="en-US" sz="2400" dirty="0"/>
              <a:t> University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02831412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5AA2E8-F722-412D-836E-37B06EAB6CC0}"/>
              </a:ext>
            </a:extLst>
          </p:cNvPr>
          <p:cNvSpPr txBox="1"/>
          <p:nvPr/>
        </p:nvSpPr>
        <p:spPr>
          <a:xfrm>
            <a:off x="705395" y="1901568"/>
            <a:ext cx="767442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/>
              <a:t>Create </a:t>
            </a:r>
            <a:r>
              <a:rPr lang="en-US" sz="2700" dirty="0" err="1"/>
              <a:t>keyspace</a:t>
            </a:r>
            <a:r>
              <a:rPr lang="en-US" sz="2700" dirty="0"/>
              <a:t> University with replication={'class':</a:t>
            </a:r>
            <a:r>
              <a:rPr lang="en-US" sz="2700" dirty="0" err="1"/>
              <a:t>SimpleStrategy</a:t>
            </a:r>
            <a:r>
              <a:rPr lang="en-US" sz="2700" dirty="0"/>
              <a:t>,'</a:t>
            </a:r>
            <a:r>
              <a:rPr lang="en-US" sz="2700" dirty="0" err="1"/>
              <a:t>replication_factor</a:t>
            </a:r>
            <a:r>
              <a:rPr lang="en-US" sz="2700" dirty="0"/>
              <a:t>': 3};</a:t>
            </a:r>
          </a:p>
          <a:p>
            <a:endParaRPr lang="en-US" sz="2700" dirty="0"/>
          </a:p>
          <a:p>
            <a:endParaRPr lang="en-US" sz="2700" dirty="0"/>
          </a:p>
          <a:p>
            <a:r>
              <a:rPr lang="en-US" sz="2700" dirty="0"/>
              <a:t>Create  Student Table Student  </a:t>
            </a:r>
            <a:r>
              <a:rPr lang="en-US" sz="2700" dirty="0" err="1"/>
              <a:t>Rollno</a:t>
            </a:r>
            <a:r>
              <a:rPr lang="en-US" sz="2700" dirty="0"/>
              <a:t>, Name, Dept</a:t>
            </a:r>
            <a:endParaRPr lang="en-IN" sz="2700" dirty="0"/>
          </a:p>
        </p:txBody>
      </p:sp>
    </p:spTree>
    <p:extLst>
      <p:ext uri="{BB962C8B-B14F-4D97-AF65-F5344CB8AC3E}">
        <p14:creationId xmlns:p14="http://schemas.microsoft.com/office/powerpoint/2010/main" val="34748750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assandra Create Table">
            <a:extLst>
              <a:ext uri="{FF2B5EF4-FFF2-40B4-BE49-F238E27FC236}">
                <a16:creationId xmlns:a16="http://schemas.microsoft.com/office/drawing/2014/main" id="{6FB87913-7FD4-4E47-8A92-7689CB680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66" y="1252708"/>
            <a:ext cx="7847951" cy="379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7FED0C-2F5A-4AAC-8C69-1EC506B98B3E}"/>
              </a:ext>
            </a:extLst>
          </p:cNvPr>
          <p:cNvSpPr txBox="1"/>
          <p:nvPr/>
        </p:nvSpPr>
        <p:spPr>
          <a:xfrm flipH="1">
            <a:off x="3012621" y="5226776"/>
            <a:ext cx="3453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Alter table to add semester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32627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A96241-7FB1-4182-BCEF-1AD18F5619BF}"/>
              </a:ext>
            </a:extLst>
          </p:cNvPr>
          <p:cNvSpPr txBox="1"/>
          <p:nvPr/>
        </p:nvSpPr>
        <p:spPr>
          <a:xfrm>
            <a:off x="437606" y="1164144"/>
            <a:ext cx="4572000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350" dirty="0">
                <a:solidFill>
                  <a:srgbClr val="222222"/>
                </a:solidFill>
                <a:latin typeface="Source Sans Pro" panose="020B0503030403020204" pitchFamily="34" charset="0"/>
              </a:rPr>
              <a:t>‘Alter Table’ that will add new column in the table Student.</a:t>
            </a:r>
          </a:p>
          <a:p>
            <a:br>
              <a:rPr lang="en-US" sz="1350" dirty="0"/>
            </a:br>
            <a:endParaRPr lang="en-IN" sz="1350" dirty="0"/>
          </a:p>
        </p:txBody>
      </p:sp>
      <p:pic>
        <p:nvPicPr>
          <p:cNvPr id="3074" name="Picture 2" descr="Cassandra Alter table">
            <a:extLst>
              <a:ext uri="{FF2B5EF4-FFF2-40B4-BE49-F238E27FC236}">
                <a16:creationId xmlns:a16="http://schemas.microsoft.com/office/drawing/2014/main" id="{5496C1C6-81AC-4F77-AD9B-5BA114EA2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41" y="1856642"/>
            <a:ext cx="8059471" cy="234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049981-8C8D-4084-97FA-0FA91A26177C}"/>
              </a:ext>
            </a:extLst>
          </p:cNvPr>
          <p:cNvSpPr txBox="1"/>
          <p:nvPr/>
        </p:nvSpPr>
        <p:spPr>
          <a:xfrm>
            <a:off x="1743892" y="4730388"/>
            <a:ext cx="45785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Describe the table contents</a:t>
            </a:r>
            <a:endParaRPr lang="en-IN" sz="2700" dirty="0"/>
          </a:p>
        </p:txBody>
      </p:sp>
    </p:spTree>
    <p:extLst>
      <p:ext uri="{BB962C8B-B14F-4D97-AF65-F5344CB8AC3E}">
        <p14:creationId xmlns:p14="http://schemas.microsoft.com/office/powerpoint/2010/main" val="424614330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Drop Table">
            <a:extLst>
              <a:ext uri="{FF2B5EF4-FFF2-40B4-BE49-F238E27FC236}">
                <a16:creationId xmlns:a16="http://schemas.microsoft.com/office/drawing/2014/main" id="{D280EA05-1DC4-4B05-825B-5C92C263A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087" y="2266714"/>
            <a:ext cx="5721736" cy="141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A903B5-1C67-41A7-A2F5-1FA3E327E53C}"/>
              </a:ext>
            </a:extLst>
          </p:cNvPr>
          <p:cNvSpPr txBox="1"/>
          <p:nvPr/>
        </p:nvSpPr>
        <p:spPr>
          <a:xfrm>
            <a:off x="1332412" y="4325438"/>
            <a:ext cx="6760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Insert the values into table and update student name of </a:t>
            </a:r>
            <a:r>
              <a:rPr lang="en-US" sz="2700" dirty="0" err="1"/>
              <a:t>rollno</a:t>
            </a:r>
            <a:r>
              <a:rPr lang="en-US" sz="2700" dirty="0"/>
              <a:t> 18</a:t>
            </a:r>
            <a:endParaRPr lang="en-IN" sz="2700" dirty="0"/>
          </a:p>
        </p:txBody>
      </p:sp>
    </p:spTree>
    <p:extLst>
      <p:ext uri="{BB962C8B-B14F-4D97-AF65-F5344CB8AC3E}">
        <p14:creationId xmlns:p14="http://schemas.microsoft.com/office/powerpoint/2010/main" val="35645703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nsert into command in Cassandra Query Language">
            <a:extLst>
              <a:ext uri="{FF2B5EF4-FFF2-40B4-BE49-F238E27FC236}">
                <a16:creationId xmlns:a16="http://schemas.microsoft.com/office/drawing/2014/main" id="{F01FC82B-2BDA-4F25-8D5E-9E66CFEFD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90" y="1440996"/>
            <a:ext cx="7079456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AB6CFEC-11F6-472E-9A68-E47559A2E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58" y="3594735"/>
            <a:ext cx="7079456" cy="1314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4181E8-B8E0-4E86-A0A1-F90E43E21AB3}"/>
              </a:ext>
            </a:extLst>
          </p:cNvPr>
          <p:cNvSpPr txBox="1"/>
          <p:nvPr/>
        </p:nvSpPr>
        <p:spPr>
          <a:xfrm>
            <a:off x="1312817" y="5417005"/>
            <a:ext cx="4572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Delete the contents of </a:t>
            </a:r>
            <a:r>
              <a:rPr lang="en-US" sz="2700" dirty="0" err="1"/>
              <a:t>rollno</a:t>
            </a:r>
            <a:r>
              <a:rPr lang="en-US" sz="2700" dirty="0"/>
              <a:t> 1 </a:t>
            </a:r>
            <a:endParaRPr lang="en-IN" sz="2700" dirty="0"/>
          </a:p>
        </p:txBody>
      </p:sp>
    </p:spTree>
    <p:extLst>
      <p:ext uri="{BB962C8B-B14F-4D97-AF65-F5344CB8AC3E}">
        <p14:creationId xmlns:p14="http://schemas.microsoft.com/office/powerpoint/2010/main" val="90258242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Example of Delete command in Cassandra Query Language">
            <a:extLst>
              <a:ext uri="{FF2B5EF4-FFF2-40B4-BE49-F238E27FC236}">
                <a16:creationId xmlns:a16="http://schemas.microsoft.com/office/drawing/2014/main" id="{17D5C3BD-FE98-4184-A1C3-7D3DA16A9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47" y="1339658"/>
            <a:ext cx="7252538" cy="127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1D258A-888E-4CB2-B773-8EEAC17347AE}"/>
              </a:ext>
            </a:extLst>
          </p:cNvPr>
          <p:cNvSpPr txBox="1"/>
          <p:nvPr/>
        </p:nvSpPr>
        <p:spPr>
          <a:xfrm>
            <a:off x="1600200" y="4101112"/>
            <a:ext cx="460465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Select all CS dept students</a:t>
            </a:r>
            <a:endParaRPr lang="en-IN" sz="1350" dirty="0"/>
          </a:p>
        </p:txBody>
      </p:sp>
    </p:spTree>
    <p:extLst>
      <p:ext uri="{BB962C8B-B14F-4D97-AF65-F5344CB8AC3E}">
        <p14:creationId xmlns:p14="http://schemas.microsoft.com/office/powerpoint/2010/main" val="6392099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assandra Create Index">
            <a:extLst>
              <a:ext uri="{FF2B5EF4-FFF2-40B4-BE49-F238E27FC236}">
                <a16:creationId xmlns:a16="http://schemas.microsoft.com/office/drawing/2014/main" id="{718A5BC7-6ED0-4313-B5B6-A79D6F6F8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94" y="972264"/>
            <a:ext cx="7045268" cy="245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assandra Create Index">
            <a:extLst>
              <a:ext uri="{FF2B5EF4-FFF2-40B4-BE49-F238E27FC236}">
                <a16:creationId xmlns:a16="http://schemas.microsoft.com/office/drawing/2014/main" id="{0C0CC77A-1B55-42CA-A8E8-B3DE03F5C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95" y="3822518"/>
            <a:ext cx="7321731" cy="173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23589F-B42E-4E68-840B-21E9DCEBDB08}"/>
              </a:ext>
            </a:extLst>
          </p:cNvPr>
          <p:cNvSpPr txBox="1"/>
          <p:nvPr/>
        </p:nvSpPr>
        <p:spPr>
          <a:xfrm>
            <a:off x="1626326" y="5670275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Remove index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44407233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assandra Drop Index">
            <a:extLst>
              <a:ext uri="{FF2B5EF4-FFF2-40B4-BE49-F238E27FC236}">
                <a16:creationId xmlns:a16="http://schemas.microsoft.com/office/drawing/2014/main" id="{84CE9457-D1C6-4955-A915-30D6E937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469" y="1466714"/>
            <a:ext cx="4887346" cy="264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1A9E69-F612-4266-91D0-656B227AB94A}"/>
              </a:ext>
            </a:extLst>
          </p:cNvPr>
          <p:cNvSpPr txBox="1"/>
          <p:nvPr/>
        </p:nvSpPr>
        <p:spPr>
          <a:xfrm>
            <a:off x="1632858" y="4717325"/>
            <a:ext cx="6054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Create Teacher Table- Id, Name, Email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8748887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assandra TTL (Time to Live) using Automatic Data Expiration">
            <a:extLst>
              <a:ext uri="{FF2B5EF4-FFF2-40B4-BE49-F238E27FC236}">
                <a16:creationId xmlns:a16="http://schemas.microsoft.com/office/drawing/2014/main" id="{ED493B62-7685-4DFF-8A16-434BE21EA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680" y="1434976"/>
            <a:ext cx="6473543" cy="165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5D582C-45F9-4F1B-9B7F-48A5C61A2E85}"/>
              </a:ext>
            </a:extLst>
          </p:cNvPr>
          <p:cNvSpPr txBox="1"/>
          <p:nvPr/>
        </p:nvSpPr>
        <p:spPr>
          <a:xfrm>
            <a:off x="1554480" y="4359533"/>
            <a:ext cx="457200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>
                <a:solidFill>
                  <a:srgbClr val="222222"/>
                </a:solidFill>
                <a:latin typeface="Source Sans Pro" panose="020B0503030403020204" pitchFamily="34" charset="0"/>
              </a:rPr>
              <a:t>Set collection that store multiple email addresses for the teacher.</a:t>
            </a:r>
            <a:endParaRPr lang="en-IN" sz="1350" dirty="0"/>
          </a:p>
        </p:txBody>
      </p:sp>
    </p:spTree>
    <p:extLst>
      <p:ext uri="{BB962C8B-B14F-4D97-AF65-F5344CB8AC3E}">
        <p14:creationId xmlns:p14="http://schemas.microsoft.com/office/powerpoint/2010/main" val="2414909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</TotalTime>
  <Words>2569</Words>
  <Application>Microsoft Office PowerPoint</Application>
  <PresentationFormat>On-screen Show (4:3)</PresentationFormat>
  <Paragraphs>292</Paragraphs>
  <Slides>107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7" baseType="lpstr">
      <vt:lpstr>Arial</vt:lpstr>
      <vt:lpstr>Calibri</vt:lpstr>
      <vt:lpstr>Courier New</vt:lpstr>
      <vt:lpstr>Google Sans</vt:lpstr>
      <vt:lpstr>Source Sans Pro</vt:lpstr>
      <vt:lpstr>Symbol</vt:lpstr>
      <vt:lpstr>Times New Roman</vt:lpstr>
      <vt:lpstr>Trebuchet MS</vt:lpstr>
      <vt:lpstr>Wingdings</vt:lpstr>
      <vt:lpstr>Office Theme</vt:lpstr>
      <vt:lpstr>Apache Cassandra – An 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7. Hinted Handoffs</vt:lpstr>
      <vt:lpstr>PowerPoint Presentation</vt:lpstr>
      <vt:lpstr>PowerPoint Presentation</vt:lpstr>
      <vt:lpstr>Read Consistency</vt:lpstr>
      <vt:lpstr>Write Consistency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pallavi</dc:creator>
  <cp:lastModifiedBy>BMSCECSE</cp:lastModifiedBy>
  <cp:revision>43</cp:revision>
  <dcterms:created xsi:type="dcterms:W3CDTF">2020-10-07T10:42:14Z</dcterms:created>
  <dcterms:modified xsi:type="dcterms:W3CDTF">2025-04-04T06:39:49Z</dcterms:modified>
</cp:coreProperties>
</file>